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14f44b42b_2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d14f44b42b_2_162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39a2a8fa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d39a2a8faf_0_36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14f44b42b_2_3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d14f44b42b_2_341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39a2a8faf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d39a2a8faf_0_41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14f44b42b_2_3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d14f44b42b_2_363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14f44b42b_2_3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d14f44b42b_2_378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39a2a8faf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d39a2a8faf_0_51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39a2a8faf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d39a2a8faf_0_73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39a2a8faf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d39a2a8faf_0_95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39a2a9111_8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d39a2a9111_8_0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14f44b42b_2_4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d14f44b42b_2_400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14f44b42b_2_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d14f44b42b_2_174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14f44b42b_2_4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d14f44b42b_2_422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d14f44b42b_2_4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d14f44b42b_2_455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d14f44b42b_2_4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d14f44b42b_2_483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d14f44b42b_2_5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d14f44b42b_2_509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14f44b42b_2_4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d14f44b42b_2_477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d39a2a9111_8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d39a2a9111_8_27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d14f44b42b_2_5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d14f44b42b_2_534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d14f44b42b_2_5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d14f44b42b_2_553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d39a2a8faf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d39a2a8faf_0_46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d14f44b42b_2_5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gd14f44b42b_2_583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39a2a8fa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d39a2a8faf_0_1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d14f44b42b_2_5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d14f44b42b_2_590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d14f44b42b_2_5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d14f44b42b_2_599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d14f44b42b_2_6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gd14f44b42b_2_606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14f44b42b_2_6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d14f44b42b_2_615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d14f44b42b_2_6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d14f44b42b_2_625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d14f44b42b_2_6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d14f44b42b_2_652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39a2a8faf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d39a2a8faf_0_25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14f44b42b_2_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d14f44b42b_2_208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14f44b42b_2_2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d14f44b42b_2_232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14f44b42b_2_2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d14f44b42b_2_257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d14f44b42b_2_2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d14f44b42b_2_281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14f44b42b_2_3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d14f44b42b_2_308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16063" y="216055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i="1" sz="3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7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ntent">
  <p:cSld name="1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215697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1_d2_169.png"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1_d2.png"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right_d2.png"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2_d2_169.png" id="78" name="Google Shape;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81" name="Google Shape;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showMasterSp="0">
  <p:cSld name="Custom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85" name="Google Shape;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" showMasterSp="0">
  <p:cSld name="Chapter Title">
    <p:bg>
      <p:bgPr>
        <a:solidFill>
          <a:schemeClr val="accen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>
  <p:cSld name="Conclus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216063" y="216055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i="0" sz="3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93" name="Google Shape;9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94" name="Google Shape;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96" name="Google Shape;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216063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  <a:defRPr/>
            </a:lvl1pPr>
            <a:lvl2pPr indent="-3111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  <a:defRPr/>
            </a:lvl2pPr>
            <a:lvl3pPr indent="-3048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3pPr>
            <a:lvl4pPr indent="-298450" lvl="3" marL="18288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/>
            </a:lvl4pPr>
            <a:lvl5pPr indent="-2984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pic>
        <p:nvPicPr>
          <p:cNvPr descr="bottom_d2_169.png" id="100" name="Google Shape;10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7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01" name="Google Shape;1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216063" y="216056"/>
            <a:ext cx="8711520" cy="648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200"/>
          </a:p>
        </p:txBody>
      </p:sp>
      <p:sp>
        <p:nvSpPr>
          <p:cNvPr id="103" name="Google Shape;103;p21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04" name="Google Shape;1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Only 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09" name="Google Shape;10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12" name="Google Shape;1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vertical Contents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216063" y="1080280"/>
            <a:ext cx="4051172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879412" y="1080279"/>
            <a:ext cx="4051172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19" name="Google Shape;1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20" name="Google Shape;1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22" name="Google Shape;1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2688">
          <p15:clr>
            <a:srgbClr val="FBAE40"/>
          </p15:clr>
        </p15:guide>
        <p15:guide id="9" pos="30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s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216063" y="1080280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3" type="body"/>
          </p:nvPr>
        </p:nvSpPr>
        <p:spPr>
          <a:xfrm>
            <a:off x="6301823" y="1080279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29" name="Google Shape;1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idx="4" type="body"/>
          </p:nvPr>
        </p:nvSpPr>
        <p:spPr>
          <a:xfrm>
            <a:off x="3258943" y="1080280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2" name="Google Shape;132;p24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33" name="Google Shape;1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780">
          <p15:clr>
            <a:srgbClr val="FBAE40"/>
          </p15:clr>
        </p15:guide>
        <p15:guide id="9" pos="2052">
          <p15:clr>
            <a:srgbClr val="FBAE40"/>
          </p15:clr>
        </p15:guide>
        <p15:guide id="10" pos="3696">
          <p15:clr>
            <a:srgbClr val="FBAE40"/>
          </p15:clr>
        </p15:guide>
        <p15:guide id="11" pos="39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s">
  <p:cSld name="4 Conten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215962" y="1079779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626255" y="1079779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body"/>
          </p:nvPr>
        </p:nvSpPr>
        <p:spPr>
          <a:xfrm>
            <a:off x="2421109" y="1079780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6831402" y="1079780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43" name="Google Shape;1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45" name="Google Shape;14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458">
          <p15:clr>
            <a:srgbClr val="FBAE40"/>
          </p15:clr>
        </p15:guide>
        <p15:guide id="9" pos="1525">
          <p15:clr>
            <a:srgbClr val="FBAE40"/>
          </p15:clr>
        </p15:guide>
        <p15:guide id="10" pos="2847">
          <p15:clr>
            <a:srgbClr val="FBAE40"/>
          </p15:clr>
        </p15:guide>
        <p15:guide id="11" pos="2913">
          <p15:clr>
            <a:srgbClr val="FBAE40"/>
          </p15:clr>
        </p15:guide>
        <p15:guide id="12" pos="4236">
          <p15:clr>
            <a:srgbClr val="FBAE40"/>
          </p15:clr>
        </p15:guide>
        <p15:guide id="13" pos="430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horizontal Contents">
  <p:cSld name="2 horizontal Conten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216063" y="1080280"/>
            <a:ext cx="8711520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3" type="body"/>
          </p:nvPr>
        </p:nvSpPr>
        <p:spPr>
          <a:xfrm>
            <a:off x="216063" y="2871745"/>
            <a:ext cx="8711520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52" name="Google Shape;15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55" name="Google Shape;1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x 2 Contents">
  <p:cSld name="2 x 2 Conten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216063" y="1080280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3" type="body"/>
          </p:nvPr>
        </p:nvSpPr>
        <p:spPr>
          <a:xfrm>
            <a:off x="4879412" y="1080279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4" type="body"/>
          </p:nvPr>
        </p:nvSpPr>
        <p:spPr>
          <a:xfrm>
            <a:off x="216063" y="2871745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5" type="body"/>
          </p:nvPr>
        </p:nvSpPr>
        <p:spPr>
          <a:xfrm>
            <a:off x="4879412" y="2871745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64" name="Google Shape;16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67" name="Google Shape;16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  <p15:guide id="10" pos="2688">
          <p15:clr>
            <a:srgbClr val="FBAE40"/>
          </p15:clr>
        </p15:guide>
        <p15:guide id="11" pos="307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2 Contents">
  <p:cSld name="3 x 2 Conten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216063" y="1080280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3" type="body"/>
          </p:nvPr>
        </p:nvSpPr>
        <p:spPr>
          <a:xfrm>
            <a:off x="3258943" y="1080279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4" type="body"/>
          </p:nvPr>
        </p:nvSpPr>
        <p:spPr>
          <a:xfrm>
            <a:off x="6301823" y="1080279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5" type="body"/>
          </p:nvPr>
        </p:nvSpPr>
        <p:spPr>
          <a:xfrm>
            <a:off x="21606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6" type="body"/>
          </p:nvPr>
        </p:nvSpPr>
        <p:spPr>
          <a:xfrm>
            <a:off x="325894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7" type="body"/>
          </p:nvPr>
        </p:nvSpPr>
        <p:spPr>
          <a:xfrm>
            <a:off x="630182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78" name="Google Shape;1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81" name="Google Shape;1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784">
          <p15:clr>
            <a:srgbClr val="FBAE40"/>
          </p15:clr>
        </p15:guide>
        <p15:guide id="9" pos="2048">
          <p15:clr>
            <a:srgbClr val="FBAE40"/>
          </p15:clr>
        </p15:guide>
        <p15:guide id="10" pos="3696">
          <p15:clr>
            <a:srgbClr val="FBAE40"/>
          </p15:clr>
        </p15:guide>
        <p15:guide id="11" pos="3969">
          <p15:clr>
            <a:srgbClr val="FBAE40"/>
          </p15:clr>
        </p15:guide>
        <p15:guide id="12" orient="horz" pos="1742">
          <p15:clr>
            <a:srgbClr val="FBAE40"/>
          </p15:clr>
        </p15:guide>
        <p15:guide id="13" orient="horz" pos="180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x 2 Contents">
  <p:cSld name="4 x 2 Conten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2" type="body"/>
          </p:nvPr>
        </p:nvSpPr>
        <p:spPr>
          <a:xfrm>
            <a:off x="216063" y="1080280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3" type="body"/>
          </p:nvPr>
        </p:nvSpPr>
        <p:spPr>
          <a:xfrm>
            <a:off x="2421701" y="1080279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4" type="body"/>
          </p:nvPr>
        </p:nvSpPr>
        <p:spPr>
          <a:xfrm>
            <a:off x="6832977" y="1080279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5" type="body"/>
          </p:nvPr>
        </p:nvSpPr>
        <p:spPr>
          <a:xfrm>
            <a:off x="216063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6" type="body"/>
          </p:nvPr>
        </p:nvSpPr>
        <p:spPr>
          <a:xfrm>
            <a:off x="2421701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7" type="body"/>
          </p:nvPr>
        </p:nvSpPr>
        <p:spPr>
          <a:xfrm>
            <a:off x="6832977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192" name="Google Shape;19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>
            <p:ph idx="8" type="body"/>
          </p:nvPr>
        </p:nvSpPr>
        <p:spPr>
          <a:xfrm>
            <a:off x="4627339" y="1080280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9" type="body"/>
          </p:nvPr>
        </p:nvSpPr>
        <p:spPr>
          <a:xfrm>
            <a:off x="4627339" y="2871744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6" name="Google Shape;196;p29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  <p15:guide id="10" pos="1458">
          <p15:clr>
            <a:srgbClr val="FBAE40"/>
          </p15:clr>
        </p15:guide>
        <p15:guide id="11" pos="1525">
          <p15:clr>
            <a:srgbClr val="FBAE40"/>
          </p15:clr>
        </p15:guide>
        <p15:guide id="12" pos="2847">
          <p15:clr>
            <a:srgbClr val="FBAE40"/>
          </p15:clr>
        </p15:guide>
        <p15:guide id="13" pos="2915">
          <p15:clr>
            <a:srgbClr val="FBAE40"/>
          </p15:clr>
        </p15:guide>
        <p15:guide id="14" pos="4236">
          <p15:clr>
            <a:srgbClr val="FBAE40"/>
          </p15:clr>
        </p15:guide>
        <p15:guide id="15" pos="4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bottom_d2_169.png" id="200" name="Google Shape;20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203" name="Google Shape;20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Graphic" showMasterSp="0">
  <p:cSld name="Full Page Graphic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1_d2.png"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206" name="Google Shape;2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3_d2_169.png" id="208" name="Google Shape;20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211" name="Google Shape;21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16063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▶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▶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494385" y="4704453"/>
            <a:ext cx="7629616" cy="89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de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Tobias Blass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94385" y="4791789"/>
            <a:ext cx="7629616" cy="179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500" u="none" cap="none" strike="noStrike">
                <a:solidFill>
                  <a:srgbClr val="B2B3B5"/>
                </a:solidFill>
                <a:latin typeface="Arial"/>
                <a:ea typeface="Arial"/>
                <a:cs typeface="Arial"/>
                <a:sym typeface="Arial"/>
              </a:rPr>
              <a:t>© Robert Bosch GmbH 2021. All rights reserved, also regarding any disposal, exploitation, reproduction, editing, distribution, as well as in the event of applications for industrial property rights.</a:t>
            </a:r>
            <a:endParaRPr b="0" i="0" sz="500" u="none" cap="none" strike="noStrike">
              <a:solidFill>
                <a:srgbClr val="B2B3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-1" y="3575624"/>
            <a:ext cx="9144000" cy="644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0" y="1002343"/>
            <a:ext cx="9144000" cy="1701893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109551" y="1219200"/>
            <a:ext cx="88173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65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de" sz="3200" cap="none">
                <a:solidFill>
                  <a:schemeClr val="lt1"/>
                </a:solidFill>
              </a:rPr>
              <a:t>Automatic Latency Management for ROS 2</a:t>
            </a:r>
            <a:r>
              <a:rPr b="1" lang="de" sz="3300" cap="none">
                <a:solidFill>
                  <a:schemeClr val="lt1"/>
                </a:solidFill>
              </a:rPr>
              <a:t>:</a:t>
            </a:r>
            <a:br>
              <a:rPr b="1" lang="de" sz="3300" cap="none">
                <a:solidFill>
                  <a:schemeClr val="lt1"/>
                </a:solidFill>
              </a:rPr>
            </a:br>
            <a:r>
              <a:rPr lang="de" sz="2500" cap="none">
                <a:solidFill>
                  <a:schemeClr val="lt1"/>
                </a:solidFill>
              </a:rPr>
              <a:t>Benefits, Challenges, and Open Problems</a:t>
            </a:r>
            <a:endParaRPr sz="1300" cap="none">
              <a:solidFill>
                <a:schemeClr val="lt1"/>
              </a:solidFill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-1" y="4406888"/>
            <a:ext cx="9144001" cy="736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0556" y="4633304"/>
            <a:ext cx="2124727" cy="33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19" y="4655261"/>
            <a:ext cx="1798942" cy="3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3389" y="4633825"/>
            <a:ext cx="1083488" cy="35372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793544" y="3455023"/>
            <a:ext cx="9035489" cy="455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65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 Blass</a:t>
            </a:r>
            <a:r>
              <a:rPr b="0" i="0" lang="d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 Hamann, R. Lange, D. Ziegenbein, B. Brandenburg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Outline</a:t>
            </a:r>
            <a:endParaRPr sz="2600"/>
          </a:p>
        </p:txBody>
      </p:sp>
      <p:sp>
        <p:nvSpPr>
          <p:cNvPr id="398" name="Google Shape;398;p42"/>
          <p:cNvSpPr txBox="1"/>
          <p:nvPr/>
        </p:nvSpPr>
        <p:spPr>
          <a:xfrm>
            <a:off x="792479" y="1196227"/>
            <a:ext cx="7558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381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200">
              <a:solidFill>
                <a:schemeClr val="accent3"/>
              </a:solidFill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real-time theory difficult to apply to ROS?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ROS Live Latency Manager (ROS-Llama)</a:t>
            </a:r>
            <a:endParaRPr sz="1200">
              <a:solidFill>
                <a:schemeClr val="accent3"/>
              </a:solidFill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>
            <a:off x="342469" y="3769538"/>
            <a:ext cx="8585113" cy="777751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/>
          <p:nvPr/>
        </p:nvSpPr>
        <p:spPr>
          <a:xfrm>
            <a:off x="342469" y="1405831"/>
            <a:ext cx="8585113" cy="129573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342469" y="2859691"/>
            <a:ext cx="8585113" cy="69475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3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Why is real-time theory difficult to apply to ROS?</a:t>
            </a:r>
            <a:endParaRPr sz="2600"/>
          </a:p>
        </p:txBody>
      </p:sp>
      <p:sp>
        <p:nvSpPr>
          <p:cNvPr id="407" name="Google Shape;407;p4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408" name="Google Shape;408;p43"/>
          <p:cNvSpPr txBox="1"/>
          <p:nvPr/>
        </p:nvSpPr>
        <p:spPr>
          <a:xfrm>
            <a:off x="2174032" y="919479"/>
            <a:ext cx="1568725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3"/>
          <p:cNvSpPr txBox="1"/>
          <p:nvPr/>
        </p:nvSpPr>
        <p:spPr>
          <a:xfrm>
            <a:off x="6258203" y="919479"/>
            <a:ext cx="1682304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3"/>
          <p:cNvSpPr txBox="1"/>
          <p:nvPr/>
        </p:nvSpPr>
        <p:spPr>
          <a:xfrm>
            <a:off x="6124305" y="1737948"/>
            <a:ext cx="2803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ask the user</a:t>
            </a:r>
            <a:r>
              <a:rPr b="0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information required to bound response times</a:t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6124305" y="2951851"/>
            <a:ext cx="2234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b="1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degrade gracefully </a:t>
            </a:r>
            <a:r>
              <a:rPr b="0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of an overload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6124305" y="3892926"/>
            <a:ext cx="2234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use </a:t>
            </a:r>
            <a:r>
              <a:rPr b="1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mainline Linux </a:t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 PREEMPT_RT)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3"/>
          <p:cNvSpPr txBox="1"/>
          <p:nvPr/>
        </p:nvSpPr>
        <p:spPr>
          <a:xfrm>
            <a:off x="574709" y="1453931"/>
            <a:ext cx="50307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Ease of use</a:t>
            </a:r>
            <a:endParaRPr sz="1100"/>
          </a:p>
          <a:p>
            <a:pPr indent="-273050" lvl="1" marL="6223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need to know how included packages work</a:t>
            </a:r>
            <a:endParaRPr sz="1000"/>
          </a:p>
          <a:p>
            <a:pPr indent="-273050" lvl="1" marL="6223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need to know how callbacks are run</a:t>
            </a:r>
            <a:endParaRPr sz="1000"/>
          </a:p>
          <a:p>
            <a:pPr indent="-273050" lvl="1" marL="6223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need to know real-time theory</a:t>
            </a:r>
            <a:endParaRPr sz="1000"/>
          </a:p>
        </p:txBody>
      </p:sp>
      <p:sp>
        <p:nvSpPr>
          <p:cNvPr id="414" name="Google Shape;414;p43"/>
          <p:cNvSpPr txBox="1"/>
          <p:nvPr/>
        </p:nvSpPr>
        <p:spPr>
          <a:xfrm>
            <a:off x="574709" y="3074779"/>
            <a:ext cx="301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Below-worst-case</a:t>
            </a:r>
            <a:r>
              <a:rPr b="0" i="0" lang="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provisioning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574709" y="4024673"/>
            <a:ext cx="421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 on the </a:t>
            </a:r>
            <a:r>
              <a:rPr b="1" i="0" lang="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officially supported platforms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4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Outline</a:t>
            </a:r>
            <a:endParaRPr sz="2600"/>
          </a:p>
        </p:txBody>
      </p:sp>
      <p:sp>
        <p:nvSpPr>
          <p:cNvPr id="421" name="Google Shape;421;p44"/>
          <p:cNvSpPr txBox="1"/>
          <p:nvPr/>
        </p:nvSpPr>
        <p:spPr>
          <a:xfrm>
            <a:off x="792479" y="1196227"/>
            <a:ext cx="7558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381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200">
              <a:solidFill>
                <a:schemeClr val="accent3"/>
              </a:solidFill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Why is real-time theory difficult to apply to ROS?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ROS Live Latency Manager (ROS-Llama)</a:t>
            </a:r>
            <a:endParaRPr sz="1200"/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427" name="Google Shape;427;p45"/>
          <p:cNvSpPr/>
          <p:nvPr/>
        </p:nvSpPr>
        <p:spPr>
          <a:xfrm>
            <a:off x="569960" y="1598059"/>
            <a:ext cx="2850902" cy="125383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428" name="Google Shape;428;p45"/>
          <p:cNvSpPr/>
          <p:nvPr/>
        </p:nvSpPr>
        <p:spPr>
          <a:xfrm>
            <a:off x="965919" y="2851891"/>
            <a:ext cx="2134218" cy="118275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429" name="Google Shape;429;p45"/>
          <p:cNvSpPr/>
          <p:nvPr/>
        </p:nvSpPr>
        <p:spPr>
          <a:xfrm>
            <a:off x="5948177" y="746969"/>
            <a:ext cx="1386818" cy="503135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430" name="Google Shape;430;p45"/>
          <p:cNvSpPr/>
          <p:nvPr/>
        </p:nvSpPr>
        <p:spPr>
          <a:xfrm rot="5400000">
            <a:off x="6477088" y="1283812"/>
            <a:ext cx="328994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5"/>
          <p:cNvSpPr/>
          <p:nvPr/>
        </p:nvSpPr>
        <p:spPr>
          <a:xfrm>
            <a:off x="4634724" y="1579099"/>
            <a:ext cx="4331809" cy="2392797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sz="1200"/>
          </a:p>
        </p:txBody>
      </p:sp>
      <p:sp>
        <p:nvSpPr>
          <p:cNvPr id="432" name="Google Shape;432;p4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433" name="Google Shape;433;p45"/>
          <p:cNvSpPr/>
          <p:nvPr/>
        </p:nvSpPr>
        <p:spPr>
          <a:xfrm>
            <a:off x="3420863" y="1882628"/>
            <a:ext cx="1213861" cy="23799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5"/>
          <p:cNvSpPr/>
          <p:nvPr/>
        </p:nvSpPr>
        <p:spPr>
          <a:xfrm rot="10800000">
            <a:off x="3100134" y="3567109"/>
            <a:ext cx="1534588" cy="26157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5"/>
          <p:cNvSpPr txBox="1"/>
          <p:nvPr/>
        </p:nvSpPr>
        <p:spPr>
          <a:xfrm>
            <a:off x="3461235" y="1579099"/>
            <a:ext cx="1133116" cy="22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>
            <a:off x="4634724" y="1579099"/>
            <a:ext cx="4331809" cy="2455545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443" name="Google Shape;443;p46"/>
          <p:cNvSpPr/>
          <p:nvPr/>
        </p:nvSpPr>
        <p:spPr>
          <a:xfrm>
            <a:off x="569960" y="1598059"/>
            <a:ext cx="2850902" cy="125383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444" name="Google Shape;444;p46"/>
          <p:cNvSpPr/>
          <p:nvPr/>
        </p:nvSpPr>
        <p:spPr>
          <a:xfrm>
            <a:off x="4842353" y="1655319"/>
            <a:ext cx="213421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445" name="Google Shape;445;p46"/>
          <p:cNvSpPr/>
          <p:nvPr/>
        </p:nvSpPr>
        <p:spPr>
          <a:xfrm>
            <a:off x="4842353" y="3204696"/>
            <a:ext cx="1765981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446" name="Google Shape;446;p46"/>
          <p:cNvSpPr/>
          <p:nvPr/>
        </p:nvSpPr>
        <p:spPr>
          <a:xfrm>
            <a:off x="7368570" y="3204696"/>
            <a:ext cx="152176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447" name="Google Shape;447;p46"/>
          <p:cNvSpPr/>
          <p:nvPr/>
        </p:nvSpPr>
        <p:spPr>
          <a:xfrm>
            <a:off x="965919" y="2851891"/>
            <a:ext cx="2134218" cy="118275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448" name="Google Shape;448;p46"/>
          <p:cNvSpPr/>
          <p:nvPr/>
        </p:nvSpPr>
        <p:spPr>
          <a:xfrm>
            <a:off x="3420862" y="1881189"/>
            <a:ext cx="1421490" cy="23799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6"/>
          <p:cNvSpPr/>
          <p:nvPr/>
        </p:nvSpPr>
        <p:spPr>
          <a:xfrm rot="5400000">
            <a:off x="5210491" y="2642206"/>
            <a:ext cx="863399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6"/>
          <p:cNvSpPr/>
          <p:nvPr/>
        </p:nvSpPr>
        <p:spPr>
          <a:xfrm rot="10800000">
            <a:off x="3100134" y="3567109"/>
            <a:ext cx="1742217" cy="26157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6"/>
          <p:cNvSpPr/>
          <p:nvPr/>
        </p:nvSpPr>
        <p:spPr>
          <a:xfrm rot="5400000">
            <a:off x="6864980" y="3183430"/>
            <a:ext cx="246945" cy="760237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6"/>
          <p:cNvSpPr txBox="1"/>
          <p:nvPr/>
        </p:nvSpPr>
        <p:spPr>
          <a:xfrm>
            <a:off x="5748972" y="2581829"/>
            <a:ext cx="1290768" cy="291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453" name="Google Shape;453;p46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6"/>
          <p:cNvSpPr txBox="1"/>
          <p:nvPr/>
        </p:nvSpPr>
        <p:spPr>
          <a:xfrm>
            <a:off x="3461235" y="1579099"/>
            <a:ext cx="1133116" cy="22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455" name="Google Shape;455;p4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456" name="Google Shape;456;p46"/>
          <p:cNvSpPr txBox="1"/>
          <p:nvPr/>
        </p:nvSpPr>
        <p:spPr>
          <a:xfrm>
            <a:off x="7472136" y="1738083"/>
            <a:ext cx="762221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6"/>
          <p:cNvSpPr/>
          <p:nvPr/>
        </p:nvSpPr>
        <p:spPr>
          <a:xfrm>
            <a:off x="5948177" y="746969"/>
            <a:ext cx="1386818" cy="503135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458" name="Google Shape;458;p46"/>
          <p:cNvSpPr/>
          <p:nvPr/>
        </p:nvSpPr>
        <p:spPr>
          <a:xfrm rot="5400000">
            <a:off x="6477088" y="1283812"/>
            <a:ext cx="328994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"/>
          <p:cNvSpPr/>
          <p:nvPr/>
        </p:nvSpPr>
        <p:spPr>
          <a:xfrm>
            <a:off x="4634724" y="1579099"/>
            <a:ext cx="4331700" cy="2455500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7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465" name="Google Shape;465;p47"/>
          <p:cNvSpPr/>
          <p:nvPr/>
        </p:nvSpPr>
        <p:spPr>
          <a:xfrm>
            <a:off x="569960" y="1598059"/>
            <a:ext cx="2850900" cy="12537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466" name="Google Shape;466;p47"/>
          <p:cNvSpPr/>
          <p:nvPr/>
        </p:nvSpPr>
        <p:spPr>
          <a:xfrm>
            <a:off x="4842353" y="1655319"/>
            <a:ext cx="2134200" cy="686100"/>
          </a:xfrm>
          <a:prstGeom prst="rect">
            <a:avLst/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467" name="Google Shape;467;p47"/>
          <p:cNvSpPr/>
          <p:nvPr/>
        </p:nvSpPr>
        <p:spPr>
          <a:xfrm>
            <a:off x="4842353" y="3204696"/>
            <a:ext cx="17661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468" name="Google Shape;468;p47"/>
          <p:cNvSpPr/>
          <p:nvPr/>
        </p:nvSpPr>
        <p:spPr>
          <a:xfrm>
            <a:off x="7368570" y="3204696"/>
            <a:ext cx="15219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469" name="Google Shape;469;p47"/>
          <p:cNvSpPr/>
          <p:nvPr/>
        </p:nvSpPr>
        <p:spPr>
          <a:xfrm>
            <a:off x="965919" y="2851891"/>
            <a:ext cx="2134200" cy="11829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470" name="Google Shape;470;p47"/>
          <p:cNvSpPr/>
          <p:nvPr/>
        </p:nvSpPr>
        <p:spPr>
          <a:xfrm>
            <a:off x="3420862" y="1881189"/>
            <a:ext cx="14214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7"/>
          <p:cNvSpPr/>
          <p:nvPr/>
        </p:nvSpPr>
        <p:spPr>
          <a:xfrm rot="5400000">
            <a:off x="5210480" y="2642197"/>
            <a:ext cx="8634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7"/>
          <p:cNvSpPr/>
          <p:nvPr/>
        </p:nvSpPr>
        <p:spPr>
          <a:xfrm rot="10800000">
            <a:off x="3100251" y="3567082"/>
            <a:ext cx="1742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7"/>
          <p:cNvSpPr/>
          <p:nvPr/>
        </p:nvSpPr>
        <p:spPr>
          <a:xfrm rot="5400000">
            <a:off x="6865020" y="3183426"/>
            <a:ext cx="246900" cy="7602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7"/>
          <p:cNvSpPr txBox="1"/>
          <p:nvPr/>
        </p:nvSpPr>
        <p:spPr>
          <a:xfrm>
            <a:off x="5748972" y="2581829"/>
            <a:ext cx="1290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475" name="Google Shape;475;p47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7"/>
          <p:cNvSpPr txBox="1"/>
          <p:nvPr/>
        </p:nvSpPr>
        <p:spPr>
          <a:xfrm>
            <a:off x="3461235" y="1579099"/>
            <a:ext cx="1133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477" name="Google Shape;477;p47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478" name="Google Shape;478;p47"/>
          <p:cNvSpPr txBox="1"/>
          <p:nvPr/>
        </p:nvSpPr>
        <p:spPr>
          <a:xfrm>
            <a:off x="7472136" y="1738083"/>
            <a:ext cx="76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7"/>
          <p:cNvSpPr/>
          <p:nvPr/>
        </p:nvSpPr>
        <p:spPr>
          <a:xfrm>
            <a:off x="5948177" y="746969"/>
            <a:ext cx="1386900" cy="503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480" name="Google Shape;480;p47"/>
          <p:cNvSpPr/>
          <p:nvPr/>
        </p:nvSpPr>
        <p:spPr>
          <a:xfrm rot="5400000">
            <a:off x="6477026" y="1283855"/>
            <a:ext cx="329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"/>
          <p:cNvSpPr/>
          <p:nvPr/>
        </p:nvSpPr>
        <p:spPr>
          <a:xfrm>
            <a:off x="4634724" y="1579099"/>
            <a:ext cx="4331700" cy="2455500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8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487" name="Google Shape;487;p48"/>
          <p:cNvSpPr/>
          <p:nvPr/>
        </p:nvSpPr>
        <p:spPr>
          <a:xfrm>
            <a:off x="569960" y="1598059"/>
            <a:ext cx="2850900" cy="12537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488" name="Google Shape;488;p48"/>
          <p:cNvSpPr/>
          <p:nvPr/>
        </p:nvSpPr>
        <p:spPr>
          <a:xfrm>
            <a:off x="4842353" y="1655319"/>
            <a:ext cx="21342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489" name="Google Shape;489;p48"/>
          <p:cNvSpPr/>
          <p:nvPr/>
        </p:nvSpPr>
        <p:spPr>
          <a:xfrm>
            <a:off x="4842353" y="3204696"/>
            <a:ext cx="1766100" cy="686100"/>
          </a:xfrm>
          <a:prstGeom prst="rect">
            <a:avLst/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490" name="Google Shape;490;p48"/>
          <p:cNvSpPr/>
          <p:nvPr/>
        </p:nvSpPr>
        <p:spPr>
          <a:xfrm>
            <a:off x="7368570" y="3204696"/>
            <a:ext cx="1521900" cy="686100"/>
          </a:xfrm>
          <a:prstGeom prst="rect">
            <a:avLst/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491" name="Google Shape;491;p48"/>
          <p:cNvSpPr/>
          <p:nvPr/>
        </p:nvSpPr>
        <p:spPr>
          <a:xfrm>
            <a:off x="965919" y="2851891"/>
            <a:ext cx="2134200" cy="11829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492" name="Google Shape;492;p48"/>
          <p:cNvSpPr/>
          <p:nvPr/>
        </p:nvSpPr>
        <p:spPr>
          <a:xfrm>
            <a:off x="3420862" y="1881189"/>
            <a:ext cx="1421400" cy="237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8"/>
          <p:cNvSpPr/>
          <p:nvPr/>
        </p:nvSpPr>
        <p:spPr>
          <a:xfrm rot="5400000">
            <a:off x="5210480" y="2642197"/>
            <a:ext cx="8634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8"/>
          <p:cNvSpPr/>
          <p:nvPr/>
        </p:nvSpPr>
        <p:spPr>
          <a:xfrm rot="10800000">
            <a:off x="3100251" y="3567082"/>
            <a:ext cx="1742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8"/>
          <p:cNvSpPr/>
          <p:nvPr/>
        </p:nvSpPr>
        <p:spPr>
          <a:xfrm rot="5400000">
            <a:off x="6865020" y="3183426"/>
            <a:ext cx="246900" cy="760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8"/>
          <p:cNvSpPr txBox="1"/>
          <p:nvPr/>
        </p:nvSpPr>
        <p:spPr>
          <a:xfrm>
            <a:off x="5748972" y="2581829"/>
            <a:ext cx="1290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497" name="Google Shape;497;p48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8"/>
          <p:cNvSpPr txBox="1"/>
          <p:nvPr/>
        </p:nvSpPr>
        <p:spPr>
          <a:xfrm>
            <a:off x="3461235" y="1579099"/>
            <a:ext cx="1133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499" name="Google Shape;499;p48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500" name="Google Shape;500;p48"/>
          <p:cNvSpPr txBox="1"/>
          <p:nvPr/>
        </p:nvSpPr>
        <p:spPr>
          <a:xfrm>
            <a:off x="7472136" y="1738083"/>
            <a:ext cx="76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8"/>
          <p:cNvSpPr/>
          <p:nvPr/>
        </p:nvSpPr>
        <p:spPr>
          <a:xfrm>
            <a:off x="5948177" y="746969"/>
            <a:ext cx="1386900" cy="503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502" name="Google Shape;502;p48"/>
          <p:cNvSpPr/>
          <p:nvPr/>
        </p:nvSpPr>
        <p:spPr>
          <a:xfrm rot="5400000">
            <a:off x="6477026" y="1283855"/>
            <a:ext cx="329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9"/>
          <p:cNvSpPr/>
          <p:nvPr/>
        </p:nvSpPr>
        <p:spPr>
          <a:xfrm>
            <a:off x="4634724" y="1579099"/>
            <a:ext cx="4331700" cy="2455500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9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509" name="Google Shape;509;p49"/>
          <p:cNvSpPr/>
          <p:nvPr/>
        </p:nvSpPr>
        <p:spPr>
          <a:xfrm>
            <a:off x="569960" y="1598059"/>
            <a:ext cx="2850900" cy="12537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510" name="Google Shape;510;p49"/>
          <p:cNvSpPr/>
          <p:nvPr/>
        </p:nvSpPr>
        <p:spPr>
          <a:xfrm>
            <a:off x="4842353" y="1655319"/>
            <a:ext cx="21342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511" name="Google Shape;511;p49"/>
          <p:cNvSpPr/>
          <p:nvPr/>
        </p:nvSpPr>
        <p:spPr>
          <a:xfrm>
            <a:off x="4842353" y="3204696"/>
            <a:ext cx="17661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512" name="Google Shape;512;p49"/>
          <p:cNvSpPr/>
          <p:nvPr/>
        </p:nvSpPr>
        <p:spPr>
          <a:xfrm>
            <a:off x="7368570" y="3204696"/>
            <a:ext cx="15219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513" name="Google Shape;513;p49"/>
          <p:cNvSpPr/>
          <p:nvPr/>
        </p:nvSpPr>
        <p:spPr>
          <a:xfrm>
            <a:off x="965919" y="2851891"/>
            <a:ext cx="2134200" cy="11829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514" name="Google Shape;514;p49"/>
          <p:cNvSpPr/>
          <p:nvPr/>
        </p:nvSpPr>
        <p:spPr>
          <a:xfrm>
            <a:off x="3420862" y="1881189"/>
            <a:ext cx="1421400" cy="237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9"/>
          <p:cNvSpPr/>
          <p:nvPr/>
        </p:nvSpPr>
        <p:spPr>
          <a:xfrm rot="5400000">
            <a:off x="5210480" y="2642197"/>
            <a:ext cx="8634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9"/>
          <p:cNvSpPr/>
          <p:nvPr/>
        </p:nvSpPr>
        <p:spPr>
          <a:xfrm rot="10800000">
            <a:off x="3100251" y="3567082"/>
            <a:ext cx="17421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9"/>
          <p:cNvSpPr/>
          <p:nvPr/>
        </p:nvSpPr>
        <p:spPr>
          <a:xfrm rot="5400000">
            <a:off x="6865020" y="3183426"/>
            <a:ext cx="246900" cy="7602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9"/>
          <p:cNvSpPr txBox="1"/>
          <p:nvPr/>
        </p:nvSpPr>
        <p:spPr>
          <a:xfrm>
            <a:off x="5748972" y="2581829"/>
            <a:ext cx="1290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519" name="Google Shape;519;p49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9"/>
          <p:cNvSpPr txBox="1"/>
          <p:nvPr/>
        </p:nvSpPr>
        <p:spPr>
          <a:xfrm>
            <a:off x="3461235" y="1579099"/>
            <a:ext cx="1133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521" name="Google Shape;521;p49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522" name="Google Shape;522;p49"/>
          <p:cNvSpPr txBox="1"/>
          <p:nvPr/>
        </p:nvSpPr>
        <p:spPr>
          <a:xfrm>
            <a:off x="7472136" y="1738083"/>
            <a:ext cx="76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9"/>
          <p:cNvSpPr/>
          <p:nvPr/>
        </p:nvSpPr>
        <p:spPr>
          <a:xfrm>
            <a:off x="5948177" y="746969"/>
            <a:ext cx="1386900" cy="503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524" name="Google Shape;524;p49"/>
          <p:cNvSpPr/>
          <p:nvPr/>
        </p:nvSpPr>
        <p:spPr>
          <a:xfrm rot="5400000">
            <a:off x="6477026" y="1283855"/>
            <a:ext cx="329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0"/>
          <p:cNvSpPr/>
          <p:nvPr/>
        </p:nvSpPr>
        <p:spPr>
          <a:xfrm>
            <a:off x="4634724" y="1579099"/>
            <a:ext cx="4331700" cy="2455500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0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531" name="Google Shape;531;p50"/>
          <p:cNvSpPr/>
          <p:nvPr/>
        </p:nvSpPr>
        <p:spPr>
          <a:xfrm>
            <a:off x="569960" y="1598059"/>
            <a:ext cx="2850900" cy="12537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532" name="Google Shape;532;p50"/>
          <p:cNvSpPr/>
          <p:nvPr/>
        </p:nvSpPr>
        <p:spPr>
          <a:xfrm>
            <a:off x="4842353" y="1655319"/>
            <a:ext cx="21342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533" name="Google Shape;533;p50"/>
          <p:cNvSpPr/>
          <p:nvPr/>
        </p:nvSpPr>
        <p:spPr>
          <a:xfrm>
            <a:off x="4842353" y="3204696"/>
            <a:ext cx="17661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534" name="Google Shape;534;p50"/>
          <p:cNvSpPr/>
          <p:nvPr/>
        </p:nvSpPr>
        <p:spPr>
          <a:xfrm>
            <a:off x="7368570" y="3204696"/>
            <a:ext cx="1521900" cy="686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535" name="Google Shape;535;p50"/>
          <p:cNvSpPr/>
          <p:nvPr/>
        </p:nvSpPr>
        <p:spPr>
          <a:xfrm>
            <a:off x="965919" y="2851891"/>
            <a:ext cx="2134200" cy="11829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536" name="Google Shape;536;p50"/>
          <p:cNvSpPr/>
          <p:nvPr/>
        </p:nvSpPr>
        <p:spPr>
          <a:xfrm>
            <a:off x="3420862" y="1881189"/>
            <a:ext cx="14214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537" name="Google Shape;537;p50"/>
          <p:cNvSpPr/>
          <p:nvPr/>
        </p:nvSpPr>
        <p:spPr>
          <a:xfrm rot="5400000">
            <a:off x="5210480" y="2642197"/>
            <a:ext cx="8634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538" name="Google Shape;538;p50"/>
          <p:cNvSpPr/>
          <p:nvPr/>
        </p:nvSpPr>
        <p:spPr>
          <a:xfrm rot="10800000">
            <a:off x="3100251" y="3567082"/>
            <a:ext cx="17421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136C">
              <a:alpha val="27840"/>
            </a:srgbClr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0"/>
          <p:cNvSpPr/>
          <p:nvPr/>
        </p:nvSpPr>
        <p:spPr>
          <a:xfrm rot="5400000">
            <a:off x="6865020" y="3183426"/>
            <a:ext cx="246900" cy="7602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0"/>
          <p:cNvSpPr txBox="1"/>
          <p:nvPr/>
        </p:nvSpPr>
        <p:spPr>
          <a:xfrm>
            <a:off x="5748972" y="2581829"/>
            <a:ext cx="1290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541" name="Google Shape;541;p50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0"/>
          <p:cNvSpPr txBox="1"/>
          <p:nvPr/>
        </p:nvSpPr>
        <p:spPr>
          <a:xfrm>
            <a:off x="3461235" y="1579099"/>
            <a:ext cx="1133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543" name="Google Shape;543;p50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544" name="Google Shape;544;p50"/>
          <p:cNvSpPr txBox="1"/>
          <p:nvPr/>
        </p:nvSpPr>
        <p:spPr>
          <a:xfrm>
            <a:off x="7472136" y="1738083"/>
            <a:ext cx="76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50"/>
          <p:cNvSpPr/>
          <p:nvPr/>
        </p:nvSpPr>
        <p:spPr>
          <a:xfrm>
            <a:off x="5948177" y="746969"/>
            <a:ext cx="1386900" cy="503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546" name="Google Shape;546;p50"/>
          <p:cNvSpPr/>
          <p:nvPr/>
        </p:nvSpPr>
        <p:spPr>
          <a:xfrm rot="5400000">
            <a:off x="6477026" y="1283855"/>
            <a:ext cx="329100" cy="261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1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552" name="Google Shape;552;p51"/>
          <p:cNvSpPr/>
          <p:nvPr/>
        </p:nvSpPr>
        <p:spPr>
          <a:xfrm>
            <a:off x="569960" y="1598059"/>
            <a:ext cx="2850902" cy="125383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553" name="Google Shape;553;p51"/>
          <p:cNvSpPr/>
          <p:nvPr/>
        </p:nvSpPr>
        <p:spPr>
          <a:xfrm>
            <a:off x="4842353" y="1655319"/>
            <a:ext cx="213421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554" name="Google Shape;554;p51"/>
          <p:cNvSpPr/>
          <p:nvPr/>
        </p:nvSpPr>
        <p:spPr>
          <a:xfrm>
            <a:off x="4842353" y="3204696"/>
            <a:ext cx="1765981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  <p:sp>
        <p:nvSpPr>
          <p:cNvPr id="555" name="Google Shape;555;p51"/>
          <p:cNvSpPr/>
          <p:nvPr/>
        </p:nvSpPr>
        <p:spPr>
          <a:xfrm>
            <a:off x="7368570" y="3204696"/>
            <a:ext cx="152176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556" name="Google Shape;556;p51"/>
          <p:cNvSpPr/>
          <p:nvPr/>
        </p:nvSpPr>
        <p:spPr>
          <a:xfrm>
            <a:off x="965919" y="2851891"/>
            <a:ext cx="2134218" cy="118275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557" name="Google Shape;557;p51"/>
          <p:cNvSpPr/>
          <p:nvPr/>
        </p:nvSpPr>
        <p:spPr>
          <a:xfrm>
            <a:off x="3420862" y="1881189"/>
            <a:ext cx="1421490" cy="23799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1"/>
          <p:cNvSpPr/>
          <p:nvPr/>
        </p:nvSpPr>
        <p:spPr>
          <a:xfrm rot="5400000">
            <a:off x="5210491" y="2642206"/>
            <a:ext cx="863399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1"/>
          <p:cNvSpPr/>
          <p:nvPr/>
        </p:nvSpPr>
        <p:spPr>
          <a:xfrm rot="10800000">
            <a:off x="3100134" y="3567109"/>
            <a:ext cx="1742217" cy="26157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1"/>
          <p:cNvSpPr/>
          <p:nvPr/>
        </p:nvSpPr>
        <p:spPr>
          <a:xfrm rot="5400000">
            <a:off x="6864980" y="3183430"/>
            <a:ext cx="246945" cy="760237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1"/>
          <p:cNvSpPr txBox="1"/>
          <p:nvPr/>
        </p:nvSpPr>
        <p:spPr>
          <a:xfrm>
            <a:off x="5748972" y="2581829"/>
            <a:ext cx="1290768" cy="291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562" name="Google Shape;562;p51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1"/>
          <p:cNvSpPr/>
          <p:nvPr/>
        </p:nvSpPr>
        <p:spPr>
          <a:xfrm>
            <a:off x="4634724" y="1579099"/>
            <a:ext cx="4331809" cy="2455545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1"/>
          <p:cNvSpPr txBox="1"/>
          <p:nvPr/>
        </p:nvSpPr>
        <p:spPr>
          <a:xfrm>
            <a:off x="3461235" y="1579099"/>
            <a:ext cx="1133116" cy="22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sp>
        <p:nvSpPr>
          <p:cNvPr id="565" name="Google Shape;565;p51"/>
          <p:cNvSpPr/>
          <p:nvPr/>
        </p:nvSpPr>
        <p:spPr>
          <a:xfrm rot="5400000">
            <a:off x="6477088" y="1283812"/>
            <a:ext cx="328994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1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Design</a:t>
            </a:r>
            <a:endParaRPr sz="2600"/>
          </a:p>
        </p:txBody>
      </p:sp>
      <p:sp>
        <p:nvSpPr>
          <p:cNvPr id="567" name="Google Shape;567;p51"/>
          <p:cNvSpPr txBox="1"/>
          <p:nvPr/>
        </p:nvSpPr>
        <p:spPr>
          <a:xfrm>
            <a:off x="7472136" y="1738083"/>
            <a:ext cx="762221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1"/>
          <p:cNvSpPr/>
          <p:nvPr/>
        </p:nvSpPr>
        <p:spPr>
          <a:xfrm>
            <a:off x="5948177" y="746969"/>
            <a:ext cx="1386818" cy="50313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229" name="Google Shape;229;p34"/>
          <p:cNvSpPr/>
          <p:nvPr/>
        </p:nvSpPr>
        <p:spPr>
          <a:xfrm>
            <a:off x="960365" y="1062717"/>
            <a:ext cx="2664417" cy="204389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Rapid Development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732" y="1648912"/>
            <a:ext cx="1700100" cy="8246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/>
        </p:nvSpPr>
        <p:spPr>
          <a:xfrm>
            <a:off x="1168049" y="2432150"/>
            <a:ext cx="2384224" cy="4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open-source robotics framework &amp; ecosystem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5260331" y="2182968"/>
            <a:ext cx="3736998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9700" lvl="0" marL="2413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5471013" y="1062717"/>
            <a:ext cx="2837191" cy="204389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Correctness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4970008" y="2542766"/>
            <a:ext cx="3736998" cy="44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5955104" y="1841422"/>
            <a:ext cx="1889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Systems Theory</a:t>
            </a:r>
            <a:endParaRPr sz="1200"/>
          </a:p>
        </p:txBody>
      </p:sp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Our Goal: Apply real-time theory to robots</a:t>
            </a:r>
            <a:endParaRPr sz="2600"/>
          </a:p>
        </p:txBody>
      </p:sp>
      <p:sp>
        <p:nvSpPr>
          <p:cNvPr id="237" name="Google Shape;237;p34"/>
          <p:cNvSpPr txBox="1"/>
          <p:nvPr/>
        </p:nvSpPr>
        <p:spPr>
          <a:xfrm>
            <a:off x="1525786" y="3459145"/>
            <a:ext cx="1533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7620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Abstracts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technical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5955102" y="3450595"/>
            <a:ext cx="2496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detailed system model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derive bounds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34"/>
          <p:cNvGrpSpPr/>
          <p:nvPr/>
        </p:nvGrpSpPr>
        <p:grpSpPr>
          <a:xfrm>
            <a:off x="3059386" y="3704995"/>
            <a:ext cx="2895715" cy="8550"/>
            <a:chOff x="3670201" y="4302602"/>
            <a:chExt cx="3473853" cy="10257"/>
          </a:xfrm>
        </p:grpSpPr>
        <p:cxnSp>
          <p:nvCxnSpPr>
            <p:cNvPr id="240" name="Google Shape;240;p34"/>
            <p:cNvCxnSpPr>
              <a:stCxn id="238" idx="1"/>
              <a:endCxn id="241" idx="3"/>
            </p:cNvCxnSpPr>
            <p:nvPr/>
          </p:nvCxnSpPr>
          <p:spPr>
            <a:xfrm rot="10800000">
              <a:off x="6295354" y="4302659"/>
              <a:ext cx="848700" cy="10200"/>
            </a:xfrm>
            <a:prstGeom prst="straightConnector1">
              <a:avLst/>
            </a:prstGeom>
            <a:noFill/>
            <a:ln cap="flat" cmpd="sng" w="6350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2" name="Google Shape;242;p34"/>
            <p:cNvCxnSpPr>
              <a:stCxn id="237" idx="3"/>
              <a:endCxn id="241" idx="1"/>
            </p:cNvCxnSpPr>
            <p:nvPr/>
          </p:nvCxnSpPr>
          <p:spPr>
            <a:xfrm>
              <a:off x="3670201" y="4302602"/>
              <a:ext cx="922800" cy="0"/>
            </a:xfrm>
            <a:prstGeom prst="straightConnector1">
              <a:avLst/>
            </a:prstGeom>
            <a:noFill/>
            <a:ln cap="flat" cmpd="sng" w="6350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41" name="Google Shape;241;p34"/>
          <p:cNvSpPr/>
          <p:nvPr/>
        </p:nvSpPr>
        <p:spPr>
          <a:xfrm>
            <a:off x="3828495" y="3346769"/>
            <a:ext cx="1419256" cy="716466"/>
          </a:xfrm>
          <a:prstGeom prst="roundRect">
            <a:avLst>
              <a:gd fmla="val 16667" name="adj"/>
            </a:avLst>
          </a:prstGeom>
          <a:solidFill>
            <a:srgbClr val="C00000">
              <a:alpha val="24705"/>
            </a:srgbClr>
          </a:solidFill>
          <a:ln cap="flat" cmpd="sng" w="635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Mismatch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4237232" y="1785953"/>
            <a:ext cx="595923" cy="595905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2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ROS-Llama: Specification</a:t>
            </a:r>
            <a:endParaRPr sz="2600"/>
          </a:p>
        </p:txBody>
      </p:sp>
      <p:sp>
        <p:nvSpPr>
          <p:cNvPr id="574" name="Google Shape;574;p52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575" name="Google Shape;575;p52"/>
          <p:cNvSpPr/>
          <p:nvPr/>
        </p:nvSpPr>
        <p:spPr>
          <a:xfrm>
            <a:off x="273732" y="2778285"/>
            <a:ext cx="856835" cy="39946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2"/>
          <p:cNvSpPr/>
          <p:nvPr/>
        </p:nvSpPr>
        <p:spPr>
          <a:xfrm>
            <a:off x="1482206" y="1454710"/>
            <a:ext cx="1310172" cy="622479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classifier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2"/>
          <p:cNvSpPr/>
          <p:nvPr/>
        </p:nvSpPr>
        <p:spPr>
          <a:xfrm>
            <a:off x="1487111" y="2251697"/>
            <a:ext cx="1310172" cy="622644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Navigation package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2"/>
          <p:cNvSpPr/>
          <p:nvPr/>
        </p:nvSpPr>
        <p:spPr>
          <a:xfrm>
            <a:off x="3167028" y="1516357"/>
            <a:ext cx="1145481" cy="49708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Detected obstacles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2"/>
          <p:cNvSpPr/>
          <p:nvPr/>
        </p:nvSpPr>
        <p:spPr>
          <a:xfrm>
            <a:off x="3167029" y="2255681"/>
            <a:ext cx="1145481" cy="6146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 command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52"/>
          <p:cNvCxnSpPr>
            <a:stCxn id="575" idx="3"/>
          </p:cNvCxnSpPr>
          <p:nvPr/>
        </p:nvCxnSpPr>
        <p:spPr>
          <a:xfrm flipH="1" rot="10800000">
            <a:off x="1130567" y="2700817"/>
            <a:ext cx="369900" cy="27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1" name="Google Shape;581;p52"/>
          <p:cNvCxnSpPr>
            <a:stCxn id="576" idx="3"/>
            <a:endCxn id="578" idx="1"/>
          </p:cNvCxnSpPr>
          <p:nvPr/>
        </p:nvCxnSpPr>
        <p:spPr>
          <a:xfrm flipH="1" rot="10800000">
            <a:off x="2792379" y="1764749"/>
            <a:ext cx="3747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2" name="Google Shape;582;p52"/>
          <p:cNvCxnSpPr>
            <a:stCxn id="577" idx="3"/>
            <a:endCxn id="579" idx="1"/>
          </p:cNvCxnSpPr>
          <p:nvPr/>
        </p:nvCxnSpPr>
        <p:spPr>
          <a:xfrm>
            <a:off x="2797284" y="2563019"/>
            <a:ext cx="36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3" name="Google Shape;583;p52"/>
          <p:cNvCxnSpPr>
            <a:stCxn id="584" idx="3"/>
            <a:endCxn id="576" idx="1"/>
          </p:cNvCxnSpPr>
          <p:nvPr/>
        </p:nvCxnSpPr>
        <p:spPr>
          <a:xfrm>
            <a:off x="1130567" y="1764025"/>
            <a:ext cx="3516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85" name="Google Shape;585;p52"/>
          <p:cNvGrpSpPr/>
          <p:nvPr/>
        </p:nvGrpSpPr>
        <p:grpSpPr>
          <a:xfrm>
            <a:off x="702149" y="2870437"/>
            <a:ext cx="3037722" cy="811900"/>
            <a:chOff x="3239215" y="4756795"/>
            <a:chExt cx="3644100" cy="974085"/>
          </a:xfrm>
        </p:grpSpPr>
        <p:cxnSp>
          <p:nvCxnSpPr>
            <p:cNvPr id="586" name="Google Shape;586;p52"/>
            <p:cNvCxnSpPr>
              <a:stCxn id="575" idx="2"/>
              <a:endCxn id="579" idx="2"/>
            </p:cNvCxnSpPr>
            <p:nvPr/>
          </p:nvCxnSpPr>
          <p:spPr>
            <a:xfrm rot="-5400000">
              <a:off x="4876915" y="3119095"/>
              <a:ext cx="368700" cy="3644100"/>
            </a:xfrm>
            <a:prstGeom prst="curvedConnector3">
              <a:avLst>
                <a:gd fmla="val -56068" name="adj1"/>
              </a:avLst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87" name="Google Shape;587;p52"/>
            <p:cNvSpPr txBox="1"/>
            <p:nvPr/>
          </p:nvSpPr>
          <p:spPr>
            <a:xfrm>
              <a:off x="4495064" y="5361580"/>
              <a:ext cx="116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76200" spcFirstLastPara="1" rIns="76200" wrap="square" tIns="38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" sz="15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≤ 70 ms</a:t>
              </a:r>
              <a:endParaRPr sz="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52"/>
          <p:cNvSpPr/>
          <p:nvPr/>
        </p:nvSpPr>
        <p:spPr>
          <a:xfrm>
            <a:off x="273732" y="2161564"/>
            <a:ext cx="843634" cy="39946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52"/>
          <p:cNvCxnSpPr>
            <a:stCxn id="588" idx="3"/>
          </p:cNvCxnSpPr>
          <p:nvPr/>
        </p:nvCxnSpPr>
        <p:spPr>
          <a:xfrm>
            <a:off x="1117366" y="2361295"/>
            <a:ext cx="369900" cy="9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90" name="Google Shape;590;p52"/>
          <p:cNvGrpSpPr/>
          <p:nvPr/>
        </p:nvGrpSpPr>
        <p:grpSpPr>
          <a:xfrm>
            <a:off x="754074" y="833337"/>
            <a:ext cx="2776247" cy="737270"/>
            <a:chOff x="904628" y="999745"/>
            <a:chExt cx="3330532" cy="884494"/>
          </a:xfrm>
        </p:grpSpPr>
        <p:sp>
          <p:nvSpPr>
            <p:cNvPr id="591" name="Google Shape;591;p52"/>
            <p:cNvSpPr txBox="1"/>
            <p:nvPr/>
          </p:nvSpPr>
          <p:spPr>
            <a:xfrm>
              <a:off x="2014091" y="999745"/>
              <a:ext cx="10679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76200" spcFirstLastPara="1" rIns="76200" wrap="square" tIns="38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5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≤ 60 ms </a:t>
              </a:r>
              <a:endParaRPr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2" name="Google Shape;592;p52"/>
            <p:cNvCxnSpPr/>
            <p:nvPr/>
          </p:nvCxnSpPr>
          <p:spPr>
            <a:xfrm rot="-5400000">
              <a:off x="2531654" y="180734"/>
              <a:ext cx="76479" cy="3330532"/>
            </a:xfrm>
            <a:prstGeom prst="curvedConnector3">
              <a:avLst>
                <a:gd fmla="val 714417" name="adj1"/>
              </a:avLst>
            </a:prstGeom>
            <a:noFill/>
            <a:ln cap="flat" cmpd="sng" w="19050">
              <a:solidFill>
                <a:schemeClr val="accent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93" name="Google Shape;593;p52"/>
          <p:cNvSpPr txBox="1"/>
          <p:nvPr/>
        </p:nvSpPr>
        <p:spPr>
          <a:xfrm>
            <a:off x="809859" y="3879696"/>
            <a:ext cx="2404269" cy="66400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620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case of overload fail 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 chain </a:t>
            </a: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de"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chain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2"/>
          <p:cNvSpPr/>
          <p:nvPr/>
        </p:nvSpPr>
        <p:spPr>
          <a:xfrm>
            <a:off x="286933" y="1564294"/>
            <a:ext cx="843634" cy="39946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2"/>
          <p:cNvSpPr txBox="1"/>
          <p:nvPr/>
        </p:nvSpPr>
        <p:spPr>
          <a:xfrm>
            <a:off x="5143500" y="2238225"/>
            <a:ext cx="3784461" cy="49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1" i="0" lang="de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End-to-end latency goals</a:t>
            </a:r>
            <a:r>
              <a:rPr b="1" lang="d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timing-critical processing chains</a:t>
            </a:r>
            <a:endParaRPr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2"/>
          <p:cNvSpPr txBox="1"/>
          <p:nvPr/>
        </p:nvSpPr>
        <p:spPr>
          <a:xfrm>
            <a:off x="5603695" y="1145261"/>
            <a:ext cx="2940667" cy="299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52"/>
          <p:cNvCxnSpPr>
            <a:stCxn id="591" idx="3"/>
          </p:cNvCxnSpPr>
          <p:nvPr/>
        </p:nvCxnSpPr>
        <p:spPr>
          <a:xfrm>
            <a:off x="2569087" y="987265"/>
            <a:ext cx="2464800" cy="1402800"/>
          </a:xfrm>
          <a:prstGeom prst="bentConnector3">
            <a:avLst>
              <a:gd fmla="val 83435" name="adj1"/>
            </a:avLst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52"/>
          <p:cNvCxnSpPr>
            <a:stCxn id="587" idx="3"/>
          </p:cNvCxnSpPr>
          <p:nvPr/>
        </p:nvCxnSpPr>
        <p:spPr>
          <a:xfrm flipH="1" rot="10800000">
            <a:off x="2724087" y="2385131"/>
            <a:ext cx="1901700" cy="1143300"/>
          </a:xfrm>
          <a:prstGeom prst="bentConnector3">
            <a:avLst>
              <a:gd fmla="val 99994" name="adj1"/>
            </a:avLst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598" name="Google Shape;598;p52"/>
          <p:cNvGrpSpPr/>
          <p:nvPr/>
        </p:nvGrpSpPr>
        <p:grpSpPr>
          <a:xfrm>
            <a:off x="3214128" y="3720810"/>
            <a:ext cx="5787628" cy="619162"/>
            <a:chOff x="3855838" y="4463814"/>
            <a:chExt cx="6943145" cy="742802"/>
          </a:xfrm>
        </p:grpSpPr>
        <p:sp>
          <p:nvSpPr>
            <p:cNvPr id="599" name="Google Shape;599;p52"/>
            <p:cNvSpPr txBox="1"/>
            <p:nvPr/>
          </p:nvSpPr>
          <p:spPr>
            <a:xfrm>
              <a:off x="6319520" y="4898839"/>
              <a:ext cx="41386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87350" lvl="0" marL="3810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AutoNum type="arabicPeriod" startAt="2"/>
              </a:pPr>
              <a:r>
                <a:rPr b="1" lang="de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Degradation</a:t>
              </a:r>
              <a:r>
                <a:rPr lang="de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de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order</a:t>
              </a:r>
              <a:endPara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0" name="Google Shape;600;p52"/>
            <p:cNvCxnSpPr>
              <a:stCxn id="593" idx="3"/>
              <a:endCxn id="599" idx="1"/>
            </p:cNvCxnSpPr>
            <p:nvPr/>
          </p:nvCxnSpPr>
          <p:spPr>
            <a:xfrm>
              <a:off x="3855838" y="5052729"/>
              <a:ext cx="24636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601" name="Google Shape;601;p52"/>
            <p:cNvSpPr txBox="1"/>
            <p:nvPr/>
          </p:nvSpPr>
          <p:spPr>
            <a:xfrm>
              <a:off x="6722283" y="4463814"/>
              <a:ext cx="4076700" cy="273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/>
          <p:nvPr/>
        </p:nvSpPr>
        <p:spPr>
          <a:xfrm>
            <a:off x="4634724" y="1579099"/>
            <a:ext cx="4331809" cy="2455545"/>
          </a:xfrm>
          <a:prstGeom prst="rect">
            <a:avLst/>
          </a:prstGeom>
          <a:noFill/>
          <a:ln cap="flat" cmpd="sng" w="19050">
            <a:solidFill>
              <a:srgbClr val="3F136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608" name="Google Shape;608;p53"/>
          <p:cNvSpPr/>
          <p:nvPr/>
        </p:nvSpPr>
        <p:spPr>
          <a:xfrm>
            <a:off x="569960" y="1598059"/>
            <a:ext cx="2850902" cy="125383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System</a:t>
            </a:r>
            <a:endParaRPr sz="1200"/>
          </a:p>
        </p:txBody>
      </p:sp>
      <p:sp>
        <p:nvSpPr>
          <p:cNvPr id="609" name="Google Shape;609;p53"/>
          <p:cNvSpPr/>
          <p:nvPr/>
        </p:nvSpPr>
        <p:spPr>
          <a:xfrm>
            <a:off x="4842353" y="1655319"/>
            <a:ext cx="213421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Extractor</a:t>
            </a:r>
            <a:endParaRPr sz="1200"/>
          </a:p>
        </p:txBody>
      </p:sp>
      <p:sp>
        <p:nvSpPr>
          <p:cNvPr id="610" name="Google Shape;610;p53"/>
          <p:cNvSpPr/>
          <p:nvPr/>
        </p:nvSpPr>
        <p:spPr>
          <a:xfrm>
            <a:off x="7368570" y="3204696"/>
            <a:ext cx="1521768" cy="68597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Analysis</a:t>
            </a:r>
            <a:endParaRPr sz="1200"/>
          </a:p>
        </p:txBody>
      </p:sp>
      <p:sp>
        <p:nvSpPr>
          <p:cNvPr id="611" name="Google Shape;611;p53"/>
          <p:cNvSpPr/>
          <p:nvPr/>
        </p:nvSpPr>
        <p:spPr>
          <a:xfrm>
            <a:off x="965919" y="2851891"/>
            <a:ext cx="2134218" cy="118275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Scheduler</a:t>
            </a:r>
            <a:endParaRPr sz="1200"/>
          </a:p>
        </p:txBody>
      </p:sp>
      <p:sp>
        <p:nvSpPr>
          <p:cNvPr id="612" name="Google Shape;612;p53"/>
          <p:cNvSpPr/>
          <p:nvPr/>
        </p:nvSpPr>
        <p:spPr>
          <a:xfrm>
            <a:off x="3420862" y="1881189"/>
            <a:ext cx="1421490" cy="23799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3"/>
          <p:cNvSpPr/>
          <p:nvPr/>
        </p:nvSpPr>
        <p:spPr>
          <a:xfrm rot="5400000">
            <a:off x="5210491" y="2642206"/>
            <a:ext cx="863399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3"/>
          <p:cNvSpPr/>
          <p:nvPr/>
        </p:nvSpPr>
        <p:spPr>
          <a:xfrm rot="10800000">
            <a:off x="3100134" y="3567109"/>
            <a:ext cx="1742217" cy="26157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3"/>
          <p:cNvSpPr/>
          <p:nvPr/>
        </p:nvSpPr>
        <p:spPr>
          <a:xfrm rot="5400000">
            <a:off x="6864980" y="3183430"/>
            <a:ext cx="246945" cy="760237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3"/>
          <p:cNvSpPr txBox="1"/>
          <p:nvPr/>
        </p:nvSpPr>
        <p:spPr>
          <a:xfrm>
            <a:off x="5748972" y="2581829"/>
            <a:ext cx="1290768" cy="291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Model</a:t>
            </a:r>
            <a:endParaRPr sz="1200"/>
          </a:p>
        </p:txBody>
      </p:sp>
      <p:sp>
        <p:nvSpPr>
          <p:cNvPr id="617" name="Google Shape;617;p53"/>
          <p:cNvSpPr txBox="1"/>
          <p:nvPr/>
        </p:nvSpPr>
        <p:spPr>
          <a:xfrm>
            <a:off x="3394140" y="3033151"/>
            <a:ext cx="1143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sz="1200"/>
          </a:p>
          <a:p>
            <a:pPr indent="0" lvl="0" marL="0" marR="0" rtl="0" algn="ct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3"/>
          <p:cNvSpPr txBox="1"/>
          <p:nvPr/>
        </p:nvSpPr>
        <p:spPr>
          <a:xfrm>
            <a:off x="3461235" y="1579099"/>
            <a:ext cx="1133116" cy="22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Events</a:t>
            </a:r>
            <a:endParaRPr sz="1200"/>
          </a:p>
        </p:txBody>
      </p:sp>
      <p:pic>
        <p:nvPicPr>
          <p:cNvPr id="619" name="Google Shape;6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8591" y="5228505"/>
            <a:ext cx="1700100" cy="824657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3"/>
          <p:cNvSpPr/>
          <p:nvPr/>
        </p:nvSpPr>
        <p:spPr>
          <a:xfrm rot="5400000">
            <a:off x="6477088" y="1283812"/>
            <a:ext cx="328994" cy="26158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3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800"/>
              <a:t>ROS-Llama: Design</a:t>
            </a:r>
            <a:endParaRPr sz="2800"/>
          </a:p>
        </p:txBody>
      </p:sp>
      <p:sp>
        <p:nvSpPr>
          <p:cNvPr id="622" name="Google Shape;622;p53"/>
          <p:cNvSpPr txBox="1"/>
          <p:nvPr/>
        </p:nvSpPr>
        <p:spPr>
          <a:xfrm>
            <a:off x="7472136" y="1738083"/>
            <a:ext cx="762221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d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3"/>
          <p:cNvSpPr/>
          <p:nvPr/>
        </p:nvSpPr>
        <p:spPr>
          <a:xfrm>
            <a:off x="5948177" y="746969"/>
            <a:ext cx="1386818" cy="503135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Declarative Specification</a:t>
            </a:r>
            <a:endParaRPr sz="1200"/>
          </a:p>
        </p:txBody>
      </p:sp>
      <p:sp>
        <p:nvSpPr>
          <p:cNvPr id="624" name="Google Shape;624;p53"/>
          <p:cNvSpPr/>
          <p:nvPr/>
        </p:nvSpPr>
        <p:spPr>
          <a:xfrm>
            <a:off x="4842353" y="3204696"/>
            <a:ext cx="1765981" cy="68597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Manager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"/>
          <p:cNvSpPr/>
          <p:nvPr/>
        </p:nvSpPr>
        <p:spPr>
          <a:xfrm>
            <a:off x="3490473" y="1079313"/>
            <a:ext cx="1639500" cy="227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4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The Budget Manager</a:t>
            </a:r>
            <a:endParaRPr sz="2600"/>
          </a:p>
        </p:txBody>
      </p:sp>
      <p:sp>
        <p:nvSpPr>
          <p:cNvPr id="631" name="Google Shape;631;p5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632" name="Google Shape;632;p54"/>
          <p:cNvSpPr txBox="1"/>
          <p:nvPr/>
        </p:nvSpPr>
        <p:spPr>
          <a:xfrm>
            <a:off x="2812034" y="3680792"/>
            <a:ext cx="3170254" cy="7693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Find relevant callbacks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callbacks are part of the designated processing chain?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54"/>
          <p:cNvSpPr/>
          <p:nvPr/>
        </p:nvSpPr>
        <p:spPr>
          <a:xfrm>
            <a:off x="1488532" y="1309294"/>
            <a:ext cx="1613019" cy="66967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4"/>
          <p:cNvSpPr/>
          <p:nvPr/>
        </p:nvSpPr>
        <p:spPr>
          <a:xfrm>
            <a:off x="4741159" y="1632691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4"/>
          <p:cNvSpPr/>
          <p:nvPr/>
        </p:nvSpPr>
        <p:spPr>
          <a:xfrm>
            <a:off x="3581783" y="2910713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4"/>
          <p:cNvSpPr/>
          <p:nvPr/>
        </p:nvSpPr>
        <p:spPr>
          <a:xfrm>
            <a:off x="4168276" y="1645001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4"/>
          <p:cNvSpPr/>
          <p:nvPr/>
        </p:nvSpPr>
        <p:spPr>
          <a:xfrm>
            <a:off x="2380715" y="2287691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4"/>
          <p:cNvSpPr/>
          <p:nvPr/>
        </p:nvSpPr>
        <p:spPr>
          <a:xfrm>
            <a:off x="3915951" y="2287688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639" name="Google Shape;639;p54"/>
          <p:cNvCxnSpPr>
            <a:endCxn id="636" idx="2"/>
          </p:cNvCxnSpPr>
          <p:nvPr/>
        </p:nvCxnSpPr>
        <p:spPr>
          <a:xfrm flipH="1" rot="10800000">
            <a:off x="3243376" y="1760214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0" name="Google Shape;640;p54"/>
          <p:cNvSpPr/>
          <p:nvPr/>
        </p:nvSpPr>
        <p:spPr>
          <a:xfrm>
            <a:off x="6110471" y="1167113"/>
            <a:ext cx="1765808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i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859" y="3025925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4"/>
          <p:cNvSpPr txBox="1"/>
          <p:nvPr/>
        </p:nvSpPr>
        <p:spPr>
          <a:xfrm>
            <a:off x="5348251" y="596525"/>
            <a:ext cx="762221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≤ 70 ms</a:t>
            </a:r>
            <a:endParaRPr b="0" i="0" sz="15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4"/>
          <p:cNvSpPr/>
          <p:nvPr/>
        </p:nvSpPr>
        <p:spPr>
          <a:xfrm>
            <a:off x="413413" y="1485919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4"/>
          <p:cNvSpPr/>
          <p:nvPr/>
        </p:nvSpPr>
        <p:spPr>
          <a:xfrm>
            <a:off x="1762357" y="164765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54"/>
          <p:cNvCxnSpPr>
            <a:stCxn id="644" idx="2"/>
            <a:endCxn id="643" idx="3"/>
          </p:cNvCxnSpPr>
          <p:nvPr/>
        </p:nvCxnSpPr>
        <p:spPr>
          <a:xfrm rot="10800000">
            <a:off x="1276057" y="1759871"/>
            <a:ext cx="486300" cy="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54"/>
          <p:cNvCxnSpPr>
            <a:stCxn id="643" idx="0"/>
            <a:endCxn id="640" idx="0"/>
          </p:cNvCxnSpPr>
          <p:nvPr/>
        </p:nvCxnSpPr>
        <p:spPr>
          <a:xfrm rot="-5400000">
            <a:off x="3759533" y="-1747781"/>
            <a:ext cx="318900" cy="6148500"/>
          </a:xfrm>
          <a:prstGeom prst="curvedConnector3">
            <a:avLst>
              <a:gd fmla="val 159757" name="adj1"/>
            </a:avLst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47" name="Google Shape;647;p54"/>
          <p:cNvCxnSpPr/>
          <p:nvPr/>
        </p:nvCxnSpPr>
        <p:spPr>
          <a:xfrm>
            <a:off x="2002335" y="1857191"/>
            <a:ext cx="392700" cy="4383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8" name="Google Shape;648;p54"/>
          <p:cNvCxnSpPr/>
          <p:nvPr/>
        </p:nvCxnSpPr>
        <p:spPr>
          <a:xfrm flipH="1" rot="10800000">
            <a:off x="3828901" y="2753358"/>
            <a:ext cx="234000" cy="1911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9" name="Google Shape;649;p54"/>
          <p:cNvCxnSpPr/>
          <p:nvPr/>
        </p:nvCxnSpPr>
        <p:spPr>
          <a:xfrm flipH="1" rot="10800000">
            <a:off x="4408825" y="1829288"/>
            <a:ext cx="374700" cy="458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0" name="Google Shape;650;p54"/>
          <p:cNvCxnSpPr/>
          <p:nvPr/>
        </p:nvCxnSpPr>
        <p:spPr>
          <a:xfrm flipH="1" rot="10800000">
            <a:off x="4988277" y="1394336"/>
            <a:ext cx="1122000" cy="2721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1" name="Google Shape;651;p54"/>
          <p:cNvCxnSpPr/>
          <p:nvPr/>
        </p:nvCxnSpPr>
        <p:spPr>
          <a:xfrm>
            <a:off x="3243355" y="2561681"/>
            <a:ext cx="380700" cy="382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5"/>
          <p:cNvSpPr/>
          <p:nvPr/>
        </p:nvSpPr>
        <p:spPr>
          <a:xfrm>
            <a:off x="1488532" y="1309294"/>
            <a:ext cx="1613019" cy="66967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55"/>
          <p:cNvCxnSpPr/>
          <p:nvPr/>
        </p:nvCxnSpPr>
        <p:spPr>
          <a:xfrm>
            <a:off x="2002335" y="1857191"/>
            <a:ext cx="392700" cy="4383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58" name="Google Shape;658;p55"/>
          <p:cNvSpPr/>
          <p:nvPr/>
        </p:nvSpPr>
        <p:spPr>
          <a:xfrm>
            <a:off x="3490473" y="1079313"/>
            <a:ext cx="1639607" cy="227564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The Budget Manager</a:t>
            </a:r>
            <a:endParaRPr sz="2600"/>
          </a:p>
        </p:txBody>
      </p:sp>
      <p:sp>
        <p:nvSpPr>
          <p:cNvPr id="660" name="Google Shape;660;p5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661" name="Google Shape;661;p55"/>
          <p:cNvSpPr txBox="1"/>
          <p:nvPr/>
        </p:nvSpPr>
        <p:spPr>
          <a:xfrm>
            <a:off x="2812034" y="3680792"/>
            <a:ext cx="3170400" cy="1000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b="1" lang="de" sz="1500">
                <a:solidFill>
                  <a:schemeClr val="dk1"/>
                </a:solidFill>
              </a:rPr>
              <a:t>Scheduling Parameters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scheduling parameters for the executor threads guarantee the desired response time?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5"/>
          <p:cNvSpPr/>
          <p:nvPr/>
        </p:nvSpPr>
        <p:spPr>
          <a:xfrm>
            <a:off x="4741159" y="1632691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5"/>
          <p:cNvSpPr/>
          <p:nvPr/>
        </p:nvSpPr>
        <p:spPr>
          <a:xfrm>
            <a:off x="3581783" y="2910713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5"/>
          <p:cNvSpPr/>
          <p:nvPr/>
        </p:nvSpPr>
        <p:spPr>
          <a:xfrm>
            <a:off x="4168276" y="1645001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5"/>
          <p:cNvSpPr/>
          <p:nvPr/>
        </p:nvSpPr>
        <p:spPr>
          <a:xfrm>
            <a:off x="2380715" y="2287691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5"/>
          <p:cNvSpPr/>
          <p:nvPr/>
        </p:nvSpPr>
        <p:spPr>
          <a:xfrm>
            <a:off x="3915951" y="2287688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667" name="Google Shape;667;p55"/>
          <p:cNvCxnSpPr>
            <a:endCxn id="664" idx="2"/>
          </p:cNvCxnSpPr>
          <p:nvPr/>
        </p:nvCxnSpPr>
        <p:spPr>
          <a:xfrm flipH="1" rot="10800000">
            <a:off x="3243376" y="1760214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8" name="Google Shape;668;p55"/>
          <p:cNvCxnSpPr>
            <a:stCxn id="663" idx="7"/>
          </p:cNvCxnSpPr>
          <p:nvPr/>
        </p:nvCxnSpPr>
        <p:spPr>
          <a:xfrm flipH="1" rot="10800000">
            <a:off x="3828901" y="2753358"/>
            <a:ext cx="234000" cy="1911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9" name="Google Shape;669;p55"/>
          <p:cNvCxnSpPr>
            <a:stCxn id="666" idx="0"/>
            <a:endCxn id="662" idx="3"/>
          </p:cNvCxnSpPr>
          <p:nvPr/>
        </p:nvCxnSpPr>
        <p:spPr>
          <a:xfrm flipH="1" rot="10800000">
            <a:off x="4408825" y="1829288"/>
            <a:ext cx="374700" cy="4584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0" name="Google Shape;670;p55"/>
          <p:cNvCxnSpPr>
            <a:stCxn id="662" idx="7"/>
          </p:cNvCxnSpPr>
          <p:nvPr/>
        </p:nvCxnSpPr>
        <p:spPr>
          <a:xfrm flipH="1" rot="10800000">
            <a:off x="4988277" y="1394336"/>
            <a:ext cx="1122000" cy="2721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671" name="Google Shape;67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859" y="3025925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5"/>
          <p:cNvSpPr txBox="1"/>
          <p:nvPr/>
        </p:nvSpPr>
        <p:spPr>
          <a:xfrm>
            <a:off x="5314041" y="1113229"/>
            <a:ext cx="762221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≤ 70 ms</a:t>
            </a:r>
            <a:endParaRPr b="0" i="0" sz="15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5"/>
          <p:cNvSpPr/>
          <p:nvPr/>
        </p:nvSpPr>
        <p:spPr>
          <a:xfrm>
            <a:off x="413413" y="1485919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5"/>
          <p:cNvSpPr/>
          <p:nvPr/>
        </p:nvSpPr>
        <p:spPr>
          <a:xfrm>
            <a:off x="1762357" y="164765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p55"/>
          <p:cNvCxnSpPr>
            <a:stCxn id="674" idx="2"/>
            <a:endCxn id="673" idx="3"/>
          </p:cNvCxnSpPr>
          <p:nvPr/>
        </p:nvCxnSpPr>
        <p:spPr>
          <a:xfrm rot="10800000">
            <a:off x="1276057" y="1759871"/>
            <a:ext cx="486300" cy="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76" name="Google Shape;676;p55"/>
          <p:cNvSpPr/>
          <p:nvPr/>
        </p:nvSpPr>
        <p:spPr>
          <a:xfrm>
            <a:off x="6110471" y="1167113"/>
            <a:ext cx="1765808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i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55"/>
          <p:cNvCxnSpPr>
            <a:stCxn id="665" idx="3"/>
            <a:endCxn id="663" idx="1"/>
          </p:cNvCxnSpPr>
          <p:nvPr/>
        </p:nvCxnSpPr>
        <p:spPr>
          <a:xfrm>
            <a:off x="3243355" y="2561681"/>
            <a:ext cx="380700" cy="382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The SCHED_DEADLINE Scheduler</a:t>
            </a:r>
            <a:endParaRPr sz="2600"/>
          </a:p>
        </p:txBody>
      </p:sp>
      <p:sp>
        <p:nvSpPr>
          <p:cNvPr id="683" name="Google Shape;683;p5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684" name="Google Shape;684;p56"/>
          <p:cNvSpPr txBox="1"/>
          <p:nvPr/>
        </p:nvSpPr>
        <p:spPr>
          <a:xfrm>
            <a:off x="960715" y="1511286"/>
            <a:ext cx="6014124" cy="2041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4950" lvl="0" marL="2413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Linux’s reservation-based 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cheduler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thread has a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sz="1200"/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are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guaranteed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receive their budget in each period</a:t>
            </a:r>
            <a:endParaRPr sz="12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temporal isolation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7"/>
          <p:cNvSpPr/>
          <p:nvPr/>
        </p:nvSpPr>
        <p:spPr>
          <a:xfrm>
            <a:off x="1488532" y="1309294"/>
            <a:ext cx="1613100" cy="66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57"/>
          <p:cNvCxnSpPr/>
          <p:nvPr/>
        </p:nvCxnSpPr>
        <p:spPr>
          <a:xfrm>
            <a:off x="2002335" y="1857191"/>
            <a:ext cx="392700" cy="4383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91" name="Google Shape;691;p57"/>
          <p:cNvSpPr/>
          <p:nvPr/>
        </p:nvSpPr>
        <p:spPr>
          <a:xfrm>
            <a:off x="3490473" y="1079313"/>
            <a:ext cx="1639500" cy="227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7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The Budget Manager</a:t>
            </a:r>
            <a:endParaRPr sz="2600"/>
          </a:p>
        </p:txBody>
      </p:sp>
      <p:sp>
        <p:nvSpPr>
          <p:cNvPr id="693" name="Google Shape;693;p57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694" name="Google Shape;694;p57"/>
          <p:cNvSpPr txBox="1"/>
          <p:nvPr/>
        </p:nvSpPr>
        <p:spPr>
          <a:xfrm>
            <a:off x="2812034" y="3680792"/>
            <a:ext cx="3170400" cy="1000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Choose Budgets/Periods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scheduling parameters for the executor threads guarantee the desired response time?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57"/>
          <p:cNvSpPr/>
          <p:nvPr/>
        </p:nvSpPr>
        <p:spPr>
          <a:xfrm>
            <a:off x="4741159" y="1632691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57"/>
          <p:cNvSpPr/>
          <p:nvPr/>
        </p:nvSpPr>
        <p:spPr>
          <a:xfrm>
            <a:off x="3581783" y="2910713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7"/>
          <p:cNvSpPr/>
          <p:nvPr/>
        </p:nvSpPr>
        <p:spPr>
          <a:xfrm>
            <a:off x="4168276" y="1645001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57"/>
          <p:cNvSpPr/>
          <p:nvPr/>
        </p:nvSpPr>
        <p:spPr>
          <a:xfrm>
            <a:off x="2380715" y="2287691"/>
            <a:ext cx="862500" cy="5481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57"/>
          <p:cNvSpPr/>
          <p:nvPr/>
        </p:nvSpPr>
        <p:spPr>
          <a:xfrm>
            <a:off x="3915951" y="2287688"/>
            <a:ext cx="985800" cy="4548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700" name="Google Shape;700;p57"/>
          <p:cNvCxnSpPr>
            <a:endCxn id="697" idx="2"/>
          </p:cNvCxnSpPr>
          <p:nvPr/>
        </p:nvCxnSpPr>
        <p:spPr>
          <a:xfrm flipH="1" rot="10800000">
            <a:off x="3243376" y="1760201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1" name="Google Shape;701;p57"/>
          <p:cNvCxnSpPr>
            <a:stCxn id="696" idx="7"/>
          </p:cNvCxnSpPr>
          <p:nvPr/>
        </p:nvCxnSpPr>
        <p:spPr>
          <a:xfrm flipH="1" rot="10800000">
            <a:off x="3828887" y="2753354"/>
            <a:ext cx="234000" cy="1911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2" name="Google Shape;702;p57"/>
          <p:cNvCxnSpPr>
            <a:stCxn id="699" idx="0"/>
            <a:endCxn id="695" idx="3"/>
          </p:cNvCxnSpPr>
          <p:nvPr/>
        </p:nvCxnSpPr>
        <p:spPr>
          <a:xfrm flipH="1" rot="10800000">
            <a:off x="4408851" y="1829288"/>
            <a:ext cx="374700" cy="4584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3" name="Google Shape;703;p57"/>
          <p:cNvCxnSpPr>
            <a:stCxn id="695" idx="7"/>
          </p:cNvCxnSpPr>
          <p:nvPr/>
        </p:nvCxnSpPr>
        <p:spPr>
          <a:xfrm flipH="1" rot="10800000">
            <a:off x="4988262" y="1394332"/>
            <a:ext cx="1122000" cy="2721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704" name="Google Shape;7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859" y="3025925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7"/>
          <p:cNvSpPr txBox="1"/>
          <p:nvPr/>
        </p:nvSpPr>
        <p:spPr>
          <a:xfrm>
            <a:off x="5314041" y="1113229"/>
            <a:ext cx="76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≤ 70 ms</a:t>
            </a:r>
            <a:endParaRPr b="0" i="0" sz="15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57"/>
          <p:cNvSpPr/>
          <p:nvPr/>
        </p:nvSpPr>
        <p:spPr>
          <a:xfrm>
            <a:off x="413413" y="1485919"/>
            <a:ext cx="862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57"/>
          <p:cNvSpPr/>
          <p:nvPr/>
        </p:nvSpPr>
        <p:spPr>
          <a:xfrm>
            <a:off x="1762357" y="1647659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Google Shape;708;p57"/>
          <p:cNvCxnSpPr>
            <a:stCxn id="707" idx="2"/>
            <a:endCxn id="706" idx="3"/>
          </p:cNvCxnSpPr>
          <p:nvPr/>
        </p:nvCxnSpPr>
        <p:spPr>
          <a:xfrm rot="10800000">
            <a:off x="1276057" y="1759859"/>
            <a:ext cx="486300" cy="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09" name="Google Shape;709;p57"/>
          <p:cNvSpPr/>
          <p:nvPr/>
        </p:nvSpPr>
        <p:spPr>
          <a:xfrm>
            <a:off x="6110471" y="1167113"/>
            <a:ext cx="1765800" cy="4548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i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i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57"/>
          <p:cNvCxnSpPr>
            <a:stCxn id="698" idx="3"/>
            <a:endCxn id="696" idx="1"/>
          </p:cNvCxnSpPr>
          <p:nvPr/>
        </p:nvCxnSpPr>
        <p:spPr>
          <a:xfrm>
            <a:off x="3243215" y="2561741"/>
            <a:ext cx="381000" cy="382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How to Choose Budgets?</a:t>
            </a:r>
            <a:endParaRPr sz="2600"/>
          </a:p>
        </p:txBody>
      </p:sp>
      <p:sp>
        <p:nvSpPr>
          <p:cNvPr id="716" name="Google Shape;716;p5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17" name="Google Shape;717;p58"/>
          <p:cNvSpPr/>
          <p:nvPr/>
        </p:nvSpPr>
        <p:spPr>
          <a:xfrm>
            <a:off x="2458300" y="3162848"/>
            <a:ext cx="1639607" cy="126288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B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8"/>
          <p:cNvSpPr txBox="1"/>
          <p:nvPr/>
        </p:nvSpPr>
        <p:spPr>
          <a:xfrm>
            <a:off x="222313" y="950623"/>
            <a:ext cx="48591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Executor A</a:t>
            </a:r>
            <a:endParaRPr sz="1200"/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bound processor demand of callback 3</a:t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842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number of activations per period</a:t>
            </a:r>
            <a:endParaRPr sz="1200"/>
          </a:p>
          <a:p>
            <a:pPr indent="-247650" lvl="2" marL="927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response-time of callback 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3" marL="12700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budget of executor B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8"/>
          <p:cNvSpPr/>
          <p:nvPr/>
        </p:nvSpPr>
        <p:spPr>
          <a:xfrm>
            <a:off x="529176" y="3162848"/>
            <a:ext cx="1639607" cy="126288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0" name="Google Shape;720;p58"/>
          <p:cNvCxnSpPr>
            <a:stCxn id="721" idx="6"/>
            <a:endCxn id="722" idx="2"/>
          </p:cNvCxnSpPr>
          <p:nvPr/>
        </p:nvCxnSpPr>
        <p:spPr>
          <a:xfrm flipH="1" rot="10800000">
            <a:off x="2021414" y="3799039"/>
            <a:ext cx="603900" cy="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3" name="Google Shape;723;p58"/>
          <p:cNvCxnSpPr>
            <a:stCxn id="724" idx="2"/>
            <a:endCxn id="725" idx="6"/>
          </p:cNvCxnSpPr>
          <p:nvPr/>
        </p:nvCxnSpPr>
        <p:spPr>
          <a:xfrm rot="10800000">
            <a:off x="1990498" y="4139905"/>
            <a:ext cx="639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6" name="Google Shape;726;p58"/>
          <p:cNvCxnSpPr/>
          <p:nvPr/>
        </p:nvCxnSpPr>
        <p:spPr>
          <a:xfrm>
            <a:off x="4280445" y="4337738"/>
            <a:ext cx="381110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727" name="Google Shape;727;p58"/>
          <p:cNvSpPr txBox="1"/>
          <p:nvPr/>
        </p:nvSpPr>
        <p:spPr>
          <a:xfrm>
            <a:off x="4717057" y="4219030"/>
            <a:ext cx="1079667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Dependency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58"/>
          <p:cNvSpPr/>
          <p:nvPr/>
        </p:nvSpPr>
        <p:spPr>
          <a:xfrm>
            <a:off x="2625385" y="3683727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58"/>
          <p:cNvSpPr/>
          <p:nvPr/>
        </p:nvSpPr>
        <p:spPr>
          <a:xfrm>
            <a:off x="2629798" y="4024692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58"/>
          <p:cNvSpPr/>
          <p:nvPr/>
        </p:nvSpPr>
        <p:spPr>
          <a:xfrm>
            <a:off x="1701089" y="4024692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58"/>
          <p:cNvSpPr/>
          <p:nvPr/>
        </p:nvSpPr>
        <p:spPr>
          <a:xfrm>
            <a:off x="1731897" y="3699127"/>
            <a:ext cx="289500" cy="230400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58"/>
          <p:cNvCxnSpPr/>
          <p:nvPr/>
        </p:nvCxnSpPr>
        <p:spPr>
          <a:xfrm flipH="1" rot="10800000">
            <a:off x="2919315" y="3512905"/>
            <a:ext cx="589500" cy="6270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33" name="Google Shape;733;p58"/>
          <p:cNvCxnSpPr/>
          <p:nvPr/>
        </p:nvCxnSpPr>
        <p:spPr>
          <a:xfrm flipH="1" rot="-5400000">
            <a:off x="1074089" y="3512905"/>
            <a:ext cx="660900" cy="5931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34" name="Google Shape;734;p58"/>
          <p:cNvCxnSpPr/>
          <p:nvPr/>
        </p:nvCxnSpPr>
        <p:spPr>
          <a:xfrm flipH="1" rot="-5400000">
            <a:off x="2310307" y="3859272"/>
            <a:ext cx="5100" cy="7293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9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How to Choose Budgets?</a:t>
            </a:r>
            <a:endParaRPr sz="2600"/>
          </a:p>
        </p:txBody>
      </p:sp>
      <p:sp>
        <p:nvSpPr>
          <p:cNvPr id="740" name="Google Shape;740;p59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41" name="Google Shape;741;p59"/>
          <p:cNvSpPr txBox="1"/>
          <p:nvPr/>
        </p:nvSpPr>
        <p:spPr>
          <a:xfrm>
            <a:off x="5359363" y="1437100"/>
            <a:ext cx="3568220" cy="76942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global optimization problem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b="1" lang="de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greedy heuristic 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9"/>
          <p:cNvSpPr/>
          <p:nvPr/>
        </p:nvSpPr>
        <p:spPr>
          <a:xfrm>
            <a:off x="2458300" y="3162848"/>
            <a:ext cx="1639607" cy="126288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B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2625385" y="3683727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2629798" y="402469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59"/>
          <p:cNvSpPr txBox="1"/>
          <p:nvPr/>
        </p:nvSpPr>
        <p:spPr>
          <a:xfrm>
            <a:off x="222313" y="950623"/>
            <a:ext cx="4859157" cy="174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Executor B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bound processor demand of callback 2</a:t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842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number of activations per period</a:t>
            </a:r>
            <a:endParaRPr sz="1200"/>
          </a:p>
          <a:p>
            <a:pPr indent="-247650" lvl="2" marL="927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response-time of callback 1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3" marL="12700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 budget of executor 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59"/>
          <p:cNvSpPr/>
          <p:nvPr/>
        </p:nvSpPr>
        <p:spPr>
          <a:xfrm>
            <a:off x="529176" y="3162848"/>
            <a:ext cx="1639607" cy="126288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9"/>
          <p:cNvSpPr/>
          <p:nvPr/>
        </p:nvSpPr>
        <p:spPr>
          <a:xfrm>
            <a:off x="1701089" y="402469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59"/>
          <p:cNvSpPr/>
          <p:nvPr/>
        </p:nvSpPr>
        <p:spPr>
          <a:xfrm>
            <a:off x="1731897" y="3699127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9600" spcFirstLastPara="1" rIns="900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59"/>
          <p:cNvCxnSpPr>
            <a:stCxn id="748" idx="6"/>
            <a:endCxn id="743" idx="2"/>
          </p:cNvCxnSpPr>
          <p:nvPr/>
        </p:nvCxnSpPr>
        <p:spPr>
          <a:xfrm flipH="1" rot="10800000">
            <a:off x="2021414" y="3799039"/>
            <a:ext cx="603900" cy="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0" name="Google Shape;750;p59"/>
          <p:cNvCxnSpPr>
            <a:stCxn id="744" idx="2"/>
            <a:endCxn id="747" idx="6"/>
          </p:cNvCxnSpPr>
          <p:nvPr/>
        </p:nvCxnSpPr>
        <p:spPr>
          <a:xfrm rot="10800000">
            <a:off x="1990498" y="4139905"/>
            <a:ext cx="639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1" name="Google Shape;751;p59"/>
          <p:cNvCxnSpPr>
            <a:stCxn id="744" idx="6"/>
          </p:cNvCxnSpPr>
          <p:nvPr/>
        </p:nvCxnSpPr>
        <p:spPr>
          <a:xfrm flipH="1" rot="10800000">
            <a:off x="2919315" y="3512905"/>
            <a:ext cx="589500" cy="6270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52" name="Google Shape;752;p59"/>
          <p:cNvCxnSpPr>
            <a:endCxn id="743" idx="7"/>
          </p:cNvCxnSpPr>
          <p:nvPr/>
        </p:nvCxnSpPr>
        <p:spPr>
          <a:xfrm flipH="1">
            <a:off x="2872503" y="3509272"/>
            <a:ext cx="622800" cy="2082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53" name="Google Shape;753;p59"/>
          <p:cNvCxnSpPr>
            <a:stCxn id="743" idx="3"/>
            <a:endCxn id="748" idx="5"/>
          </p:cNvCxnSpPr>
          <p:nvPr/>
        </p:nvCxnSpPr>
        <p:spPr>
          <a:xfrm rot="5400000">
            <a:off x="2315733" y="3543657"/>
            <a:ext cx="15300" cy="688800"/>
          </a:xfrm>
          <a:prstGeom prst="curvedConnector3">
            <a:avLst>
              <a:gd fmla="val 617411" name="adj1"/>
            </a:avLst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54" name="Google Shape;754;p59"/>
          <p:cNvCxnSpPr>
            <a:stCxn id="748" idx="1"/>
          </p:cNvCxnSpPr>
          <p:nvPr/>
        </p:nvCxnSpPr>
        <p:spPr>
          <a:xfrm flipH="1" rot="5400000">
            <a:off x="1336296" y="3294871"/>
            <a:ext cx="244200" cy="6318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55" name="Google Shape;755;p59"/>
          <p:cNvCxnSpPr>
            <a:endCxn id="747" idx="2"/>
          </p:cNvCxnSpPr>
          <p:nvPr/>
        </p:nvCxnSpPr>
        <p:spPr>
          <a:xfrm flipH="1" rot="-5400000">
            <a:off x="1074089" y="3512905"/>
            <a:ext cx="660900" cy="5931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4280445" y="4337738"/>
            <a:ext cx="381110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757" name="Google Shape;757;p59"/>
          <p:cNvSpPr txBox="1"/>
          <p:nvPr/>
        </p:nvSpPr>
        <p:spPr>
          <a:xfrm>
            <a:off x="4717057" y="4219030"/>
            <a:ext cx="1079667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Dependency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59"/>
          <p:cNvCxnSpPr>
            <a:stCxn id="747" idx="5"/>
          </p:cNvCxnSpPr>
          <p:nvPr/>
        </p:nvCxnSpPr>
        <p:spPr>
          <a:xfrm flipH="1" rot="-5400000">
            <a:off x="2310307" y="3859272"/>
            <a:ext cx="5100" cy="7293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759" name="Google Shape;759;p59"/>
          <p:cNvSpPr/>
          <p:nvPr/>
        </p:nvSpPr>
        <p:spPr>
          <a:xfrm>
            <a:off x="5081470" y="2882329"/>
            <a:ext cx="3846683" cy="442316"/>
          </a:xfrm>
          <a:prstGeom prst="roundRect">
            <a:avLst>
              <a:gd fmla="val 16667" name="adj"/>
            </a:avLst>
          </a:prstGeom>
          <a:solidFill>
            <a:srgbClr val="C00000">
              <a:alpha val="18823"/>
            </a:srgbClr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Question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Is there a better solution?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0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Outline</a:t>
            </a:r>
            <a:endParaRPr sz="2600"/>
          </a:p>
        </p:txBody>
      </p:sp>
      <p:sp>
        <p:nvSpPr>
          <p:cNvPr id="765" name="Google Shape;765;p60"/>
          <p:cNvSpPr txBox="1"/>
          <p:nvPr/>
        </p:nvSpPr>
        <p:spPr>
          <a:xfrm>
            <a:off x="792479" y="1196227"/>
            <a:ext cx="7558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381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200">
              <a:solidFill>
                <a:schemeClr val="accent3"/>
              </a:solidFill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Why is real-time theory difficult to apply to ROS?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ROS Live Latency Manager (ROS-Llama)</a:t>
            </a:r>
            <a:endParaRPr sz="1200">
              <a:solidFill>
                <a:schemeClr val="accent3"/>
              </a:solidFill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61"/>
          <p:cNvPicPr preferRelativeResize="0"/>
          <p:nvPr/>
        </p:nvPicPr>
        <p:blipFill rotWithShape="1">
          <a:blip r:embed="rId3">
            <a:alphaModFix/>
          </a:blip>
          <a:srcRect b="9666" l="13169" r="14360" t="5887"/>
          <a:stretch/>
        </p:blipFill>
        <p:spPr>
          <a:xfrm>
            <a:off x="5648991" y="835285"/>
            <a:ext cx="2882533" cy="3358816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61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Evaluation Setup</a:t>
            </a:r>
            <a:endParaRPr sz="2600"/>
          </a:p>
        </p:txBody>
      </p:sp>
      <p:sp>
        <p:nvSpPr>
          <p:cNvPr id="772" name="Google Shape;772;p61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73" name="Google Shape;773;p61"/>
          <p:cNvSpPr txBox="1"/>
          <p:nvPr/>
        </p:nvSpPr>
        <p:spPr>
          <a:xfrm>
            <a:off x="462625" y="975064"/>
            <a:ext cx="5043199" cy="347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495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Turtlebot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“Burger” controlled by a 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Raspberry Pi 4B</a:t>
            </a:r>
            <a:endParaRPr sz="1200"/>
          </a:p>
          <a:p>
            <a:pPr indent="-247650" lvl="1" marL="584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 2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84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2 Object Analytics</a:t>
            </a: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 (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34950" lvl="0" marL="2413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 patrols between two points</a:t>
            </a:r>
            <a:endParaRPr sz="1200"/>
          </a:p>
          <a:p>
            <a:pPr indent="-234950" lvl="0" marL="2413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Tracker load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increases over time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three phases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1" marL="5842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This Paper in a Nutshell</a:t>
            </a:r>
            <a:endParaRPr sz="2600"/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0" l="2063" r="71587" t="34657"/>
          <a:stretch/>
        </p:blipFill>
        <p:spPr>
          <a:xfrm>
            <a:off x="6962850" y="2333200"/>
            <a:ext cx="1831923" cy="235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252" name="Google Shape;252;p35"/>
          <p:cNvSpPr/>
          <p:nvPr/>
        </p:nvSpPr>
        <p:spPr>
          <a:xfrm>
            <a:off x="842815" y="933874"/>
            <a:ext cx="5823000" cy="442200"/>
          </a:xfrm>
          <a:prstGeom prst="roundRect">
            <a:avLst>
              <a:gd fmla="val 16667" name="adj"/>
            </a:avLst>
          </a:prstGeom>
          <a:solidFill>
            <a:schemeClr val="accent5">
              <a:alpha val="22750"/>
            </a:schemeClr>
          </a:solidFill>
          <a:ln cap="flat" cmpd="sng" w="635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real-time theory is </a:t>
            </a: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to apply 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842816" y="1969028"/>
            <a:ext cx="5823000" cy="1293900"/>
          </a:xfrm>
          <a:prstGeom prst="roundRect">
            <a:avLst>
              <a:gd fmla="val 16667" name="adj"/>
            </a:avLst>
          </a:prstGeom>
          <a:solidFill>
            <a:schemeClr val="accent5">
              <a:alpha val="22750"/>
            </a:schemeClr>
          </a:solidFill>
          <a:ln cap="flat" cmpd="sng" w="635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live latency manager </a:t>
            </a: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ROS-Llama </a:t>
            </a:r>
            <a:endParaRPr sz="1200"/>
          </a:p>
          <a:p>
            <a:pPr indent="-247650" lvl="1" marL="584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information through </a:t>
            </a:r>
            <a:r>
              <a:rPr b="1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runtime introspection</a:t>
            </a:r>
            <a:endParaRPr sz="1200"/>
          </a:p>
          <a:p>
            <a:pPr indent="-247650" lvl="1" marL="584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</a:t>
            </a:r>
            <a:r>
              <a:rPr b="0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configures real-time scheduler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84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declarative specification</a:t>
            </a:r>
            <a:endParaRPr sz="1200"/>
          </a:p>
        </p:txBody>
      </p:sp>
      <p:sp>
        <p:nvSpPr>
          <p:cNvPr id="254" name="Google Shape;254;p35"/>
          <p:cNvSpPr/>
          <p:nvPr/>
        </p:nvSpPr>
        <p:spPr>
          <a:xfrm>
            <a:off x="842816" y="3991706"/>
            <a:ext cx="5823000" cy="442200"/>
          </a:xfrm>
          <a:prstGeom prst="roundRect">
            <a:avLst>
              <a:gd fmla="val 16667" name="adj"/>
            </a:avLst>
          </a:prstGeom>
          <a:solidFill>
            <a:schemeClr val="accent5">
              <a:alpha val="22750"/>
            </a:schemeClr>
          </a:solidFill>
          <a:ln cap="flat" cmpd="sng" w="635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Evaluation: 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 study on a TurtleBot 3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2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Evaluation Questions</a:t>
            </a:r>
            <a:endParaRPr sz="2600"/>
          </a:p>
        </p:txBody>
      </p:sp>
      <p:sp>
        <p:nvSpPr>
          <p:cNvPr id="779" name="Google Shape;779;p62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80" name="Google Shape;780;p62"/>
          <p:cNvSpPr txBox="1"/>
          <p:nvPr/>
        </p:nvSpPr>
        <p:spPr>
          <a:xfrm>
            <a:off x="924070" y="777358"/>
            <a:ext cx="5013506" cy="18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921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ROS-Llama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fulfill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navigation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 goals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/>
          </a:p>
          <a:p>
            <a:pPr indent="-285750" lvl="0" marL="292100" marR="0" rtl="0" algn="l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tracker load increases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graceful degradation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/>
          </a:p>
          <a:p>
            <a:pPr indent="-285750" lvl="0" marL="292100" marR="0" rtl="0" algn="l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a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simpler solution 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just as well?</a:t>
            </a:r>
            <a:endParaRPr sz="1200"/>
          </a:p>
        </p:txBody>
      </p:sp>
      <p:sp>
        <p:nvSpPr>
          <p:cNvPr id="781" name="Google Shape;781;p62"/>
          <p:cNvSpPr txBox="1"/>
          <p:nvPr/>
        </p:nvSpPr>
        <p:spPr>
          <a:xfrm>
            <a:off x="2247223" y="2573941"/>
            <a:ext cx="5679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7650" lvl="1" marL="5842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CFS</a:t>
            </a: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(fair-share scheduler)</a:t>
            </a:r>
            <a:endParaRPr sz="1200"/>
          </a:p>
          <a:p>
            <a:pPr indent="-247650" lvl="2" marL="927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Linux scheduler, no configuration required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2"/>
          <p:cNvSpPr/>
          <p:nvPr/>
        </p:nvSpPr>
        <p:spPr>
          <a:xfrm>
            <a:off x="628305" y="2573941"/>
            <a:ext cx="1734579" cy="442316"/>
          </a:xfrm>
          <a:prstGeom prst="roundRect">
            <a:avLst>
              <a:gd fmla="val 16667" name="adj"/>
            </a:avLst>
          </a:prstGeom>
          <a:solidFill>
            <a:srgbClr val="3F136C">
              <a:alpha val="2784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scheduler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2"/>
          <p:cNvSpPr/>
          <p:nvPr/>
        </p:nvSpPr>
        <p:spPr>
          <a:xfrm>
            <a:off x="628305" y="3295478"/>
            <a:ext cx="1734579" cy="714329"/>
          </a:xfrm>
          <a:prstGeom prst="roundRect">
            <a:avLst>
              <a:gd fmla="val 16667" name="adj"/>
            </a:avLst>
          </a:prstGeom>
          <a:solidFill>
            <a:srgbClr val="3F136C">
              <a:alpha val="2784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 scheduling without analysis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2"/>
          <p:cNvSpPr txBox="1"/>
          <p:nvPr/>
        </p:nvSpPr>
        <p:spPr>
          <a:xfrm>
            <a:off x="2247225" y="3450600"/>
            <a:ext cx="5679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7650" lvl="1" marL="58420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b="1" lang="de" sz="1500">
                <a:solidFill>
                  <a:schemeClr val="dk1"/>
                </a:solidFill>
              </a:rPr>
              <a:t>SCHED_RR</a:t>
            </a:r>
            <a:r>
              <a:rPr lang="de" sz="1500">
                <a:solidFill>
                  <a:schemeClr val="dk1"/>
                </a:solidFill>
              </a:rPr>
              <a:t> (fixed-priority scheduler)</a:t>
            </a:r>
            <a:endParaRPr sz="1200">
              <a:solidFill>
                <a:schemeClr val="dk1"/>
              </a:solidFill>
            </a:endParaRPr>
          </a:p>
          <a:p>
            <a:pPr indent="-247650" lvl="2" marL="92710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" sz="1500">
                <a:solidFill>
                  <a:schemeClr val="dk1"/>
                </a:solidFill>
              </a:rPr>
              <a:t>Criticality-monotonic priorities for controlled degradation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3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Evaluation Results: Pilot Chain</a:t>
            </a:r>
            <a:endParaRPr sz="2600"/>
          </a:p>
        </p:txBody>
      </p:sp>
      <p:sp>
        <p:nvSpPr>
          <p:cNvPr id="790" name="Google Shape;790;p6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91" name="Google Shape;791;p63"/>
          <p:cNvSpPr/>
          <p:nvPr/>
        </p:nvSpPr>
        <p:spPr>
          <a:xfrm>
            <a:off x="654503" y="3148810"/>
            <a:ext cx="3062242" cy="714329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ROS-Llama </a:t>
            </a:r>
            <a:r>
              <a:rPr lang="de" sz="1500"/>
              <a:t>manages latency well in all situations</a:t>
            </a:r>
            <a:endParaRPr sz="1200"/>
          </a:p>
        </p:txBody>
      </p:sp>
      <p:pic>
        <p:nvPicPr>
          <p:cNvPr id="792" name="Google Shape;79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3" y="926297"/>
            <a:ext cx="8993932" cy="21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4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Evaluation Results: Pilot Chain</a:t>
            </a:r>
            <a:endParaRPr sz="2600"/>
          </a:p>
        </p:txBody>
      </p:sp>
      <p:sp>
        <p:nvSpPr>
          <p:cNvPr id="798" name="Google Shape;798;p6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799" name="Google Shape;799;p64"/>
          <p:cNvSpPr/>
          <p:nvPr/>
        </p:nvSpPr>
        <p:spPr>
          <a:xfrm>
            <a:off x="654503" y="3148810"/>
            <a:ext cx="3062242" cy="69481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1500">
                <a:solidFill>
                  <a:schemeClr val="dk1"/>
                </a:solidFill>
              </a:rPr>
              <a:t>Only ROS-Llama </a:t>
            </a:r>
            <a:r>
              <a:rPr lang="de" sz="1500">
                <a:solidFill>
                  <a:schemeClr val="dk1"/>
                </a:solidFill>
              </a:rPr>
              <a:t>manages latency well in all situations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/>
          </a:p>
        </p:txBody>
      </p:sp>
      <p:sp>
        <p:nvSpPr>
          <p:cNvPr id="800" name="Google Shape;800;p64"/>
          <p:cNvSpPr/>
          <p:nvPr/>
        </p:nvSpPr>
        <p:spPr>
          <a:xfrm>
            <a:off x="4704946" y="3148810"/>
            <a:ext cx="4222638" cy="714329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General-purpose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scheduling may work better than misconfigured real-time scheduling </a:t>
            </a:r>
            <a:endParaRPr sz="1200"/>
          </a:p>
        </p:txBody>
      </p:sp>
      <p:pic>
        <p:nvPicPr>
          <p:cNvPr id="801" name="Google Shape;80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3" y="926297"/>
            <a:ext cx="8993932" cy="2105276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64"/>
          <p:cNvSpPr/>
          <p:nvPr/>
        </p:nvSpPr>
        <p:spPr>
          <a:xfrm>
            <a:off x="4295915" y="824799"/>
            <a:ext cx="1730693" cy="77799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Evaluation Results: Pilot Chain</a:t>
            </a:r>
            <a:endParaRPr sz="2600"/>
          </a:p>
        </p:txBody>
      </p:sp>
      <p:sp>
        <p:nvSpPr>
          <p:cNvPr id="808" name="Google Shape;808;p6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809" name="Google Shape;809;p65"/>
          <p:cNvSpPr/>
          <p:nvPr/>
        </p:nvSpPr>
        <p:spPr>
          <a:xfrm>
            <a:off x="654503" y="3148810"/>
            <a:ext cx="3062242" cy="69481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1500">
                <a:solidFill>
                  <a:schemeClr val="dk1"/>
                </a:solidFill>
              </a:rPr>
              <a:t>Only ROS-Llama </a:t>
            </a:r>
            <a:r>
              <a:rPr lang="de" sz="1500">
                <a:solidFill>
                  <a:schemeClr val="dk1"/>
                </a:solidFill>
              </a:rPr>
              <a:t>manages latency well in all situations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/>
          </a:p>
        </p:txBody>
      </p:sp>
      <p:sp>
        <p:nvSpPr>
          <p:cNvPr id="810" name="Google Shape;810;p65"/>
          <p:cNvSpPr/>
          <p:nvPr/>
        </p:nvSpPr>
        <p:spPr>
          <a:xfrm>
            <a:off x="4704946" y="3148810"/>
            <a:ext cx="4222638" cy="71432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General-purpose 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scheduling may work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 misconfigured real-time scheduling </a:t>
            </a:r>
            <a:endParaRPr sz="1200"/>
          </a:p>
        </p:txBody>
      </p:sp>
      <p:sp>
        <p:nvSpPr>
          <p:cNvPr id="811" name="Google Shape;811;p65"/>
          <p:cNvSpPr/>
          <p:nvPr/>
        </p:nvSpPr>
        <p:spPr>
          <a:xfrm>
            <a:off x="1537578" y="4147178"/>
            <a:ext cx="5827810" cy="442316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 of load is complex and </a:t>
            </a: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to predict without analysis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3" y="926297"/>
            <a:ext cx="8993933" cy="2105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65"/>
          <p:cNvCxnSpPr/>
          <p:nvPr/>
        </p:nvCxnSpPr>
        <p:spPr>
          <a:xfrm>
            <a:off x="5869098" y="1075545"/>
            <a:ext cx="2185032" cy="26253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lg" w="lg" type="stealth"/>
            <a:tailEnd len="lg" w="lg" type="stealth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6"/>
          <p:cNvSpPr/>
          <p:nvPr/>
        </p:nvSpPr>
        <p:spPr>
          <a:xfrm>
            <a:off x="209425" y="1116008"/>
            <a:ext cx="4239329" cy="176672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6"/>
          <p:cNvSpPr/>
          <p:nvPr/>
        </p:nvSpPr>
        <p:spPr>
          <a:xfrm>
            <a:off x="462626" y="3098500"/>
            <a:ext cx="8351344" cy="1481511"/>
          </a:xfrm>
          <a:prstGeom prst="roundRect">
            <a:avLst>
              <a:gd fmla="val 16667" name="adj"/>
            </a:avLst>
          </a:prstGeom>
          <a:solidFill>
            <a:schemeClr val="accent5">
              <a:alpha val="24705"/>
            </a:scheme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600" lIns="76200" spcFirstLastPara="1" rIns="76200" wrap="square" tIns="39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6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Summary</a:t>
            </a:r>
            <a:endParaRPr sz="2600"/>
          </a:p>
        </p:txBody>
      </p:sp>
      <p:sp>
        <p:nvSpPr>
          <p:cNvPr id="821" name="Google Shape;821;p6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822" name="Google Shape;822;p66"/>
          <p:cNvSpPr txBox="1"/>
          <p:nvPr/>
        </p:nvSpPr>
        <p:spPr>
          <a:xfrm>
            <a:off x="243634" y="681395"/>
            <a:ext cx="6636055" cy="307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r>
              <a:rPr lang="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Easy, low-effort real-time scheduling for ROS</a:t>
            </a:r>
            <a:endParaRPr sz="1200"/>
          </a:p>
        </p:txBody>
      </p:sp>
      <p:sp>
        <p:nvSpPr>
          <p:cNvPr id="823" name="Google Shape;823;p66"/>
          <p:cNvSpPr txBox="1"/>
          <p:nvPr/>
        </p:nvSpPr>
        <p:spPr>
          <a:xfrm>
            <a:off x="1153510" y="3650756"/>
            <a:ext cx="34452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921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SCHED_DEADLINE limitations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2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</a:t>
            </a:r>
            <a:r>
              <a:rPr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I/O</a:t>
            </a:r>
            <a:endParaRPr sz="1200"/>
          </a:p>
          <a:p>
            <a:pPr indent="-285750" lvl="0" marL="292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Idiosyncrasies</a:t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66"/>
          <p:cNvGrpSpPr/>
          <p:nvPr/>
        </p:nvGrpSpPr>
        <p:grpSpPr>
          <a:xfrm>
            <a:off x="331752" y="1219320"/>
            <a:ext cx="4025699" cy="1621599"/>
            <a:chOff x="5482834" y="2309706"/>
            <a:chExt cx="4829293" cy="1829628"/>
          </a:xfrm>
        </p:grpSpPr>
        <p:grpSp>
          <p:nvGrpSpPr>
            <p:cNvPr id="825" name="Google Shape;825;p66"/>
            <p:cNvGrpSpPr/>
            <p:nvPr/>
          </p:nvGrpSpPr>
          <p:grpSpPr>
            <a:xfrm>
              <a:off x="5482834" y="2309706"/>
              <a:ext cx="4829293" cy="1375671"/>
              <a:chOff x="5580099" y="2359140"/>
              <a:chExt cx="4829293" cy="1375671"/>
            </a:xfrm>
          </p:grpSpPr>
          <p:sp>
            <p:nvSpPr>
              <p:cNvPr id="826" name="Google Shape;826;p66"/>
              <p:cNvSpPr/>
              <p:nvPr/>
            </p:nvSpPr>
            <p:spPr>
              <a:xfrm>
                <a:off x="7014012" y="2988030"/>
                <a:ext cx="1571752" cy="746781"/>
              </a:xfrm>
              <a:prstGeom prst="rect">
                <a:avLst/>
              </a:prstGeom>
              <a:solidFill>
                <a:schemeClr val="lt2"/>
              </a:solidFill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8100" lIns="76200" spcFirstLastPara="1" rIns="762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Object classifier</a:t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66"/>
              <p:cNvSpPr/>
              <p:nvPr/>
            </p:nvSpPr>
            <p:spPr>
              <a:xfrm>
                <a:off x="9035213" y="3061988"/>
                <a:ext cx="1374179" cy="596344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8100" lIns="76200" spcFirstLastPara="1" rIns="762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Detected obstacles</a:t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28" name="Google Shape;828;p66"/>
              <p:cNvCxnSpPr>
                <a:stCxn id="826" idx="3"/>
                <a:endCxn id="827" idx="1"/>
              </p:cNvCxnSpPr>
              <p:nvPr/>
            </p:nvCxnSpPr>
            <p:spPr>
              <a:xfrm flipH="1" rot="10800000">
                <a:off x="8585764" y="3360221"/>
                <a:ext cx="4494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829" name="Google Shape;829;p66"/>
              <p:cNvCxnSpPr>
                <a:stCxn id="830" idx="3"/>
                <a:endCxn id="826" idx="1"/>
              </p:cNvCxnSpPr>
              <p:nvPr/>
            </p:nvCxnSpPr>
            <p:spPr>
              <a:xfrm>
                <a:off x="6592167" y="3359113"/>
                <a:ext cx="421800" cy="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grpSp>
            <p:nvGrpSpPr>
              <p:cNvPr id="831" name="Google Shape;831;p66"/>
              <p:cNvGrpSpPr/>
              <p:nvPr/>
            </p:nvGrpSpPr>
            <p:grpSpPr>
              <a:xfrm>
                <a:off x="6140303" y="2359140"/>
                <a:ext cx="3582000" cy="767948"/>
                <a:chOff x="904424" y="1116309"/>
                <a:chExt cx="3582000" cy="767948"/>
              </a:xfrm>
            </p:grpSpPr>
            <p:sp>
              <p:nvSpPr>
                <p:cNvPr id="832" name="Google Shape;832;p66"/>
                <p:cNvSpPr txBox="1"/>
                <p:nvPr/>
              </p:nvSpPr>
              <p:spPr>
                <a:xfrm>
                  <a:off x="2281875" y="1116309"/>
                  <a:ext cx="1068000" cy="347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8100" lIns="76200" spcFirstLastPara="1" rIns="76200" wrap="square" tIns="381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" sz="1500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≤ 60 ms </a:t>
                  </a:r>
                  <a:endParaRPr sz="1500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833" name="Google Shape;833;p66"/>
                <p:cNvCxnSpPr>
                  <a:endCxn id="827" idx="0"/>
                </p:cNvCxnSpPr>
                <p:nvPr/>
              </p:nvCxnSpPr>
              <p:spPr>
                <a:xfrm flipH="1" rot="10800000">
                  <a:off x="904424" y="1819157"/>
                  <a:ext cx="3582000" cy="65100"/>
                </a:xfrm>
                <a:prstGeom prst="curvedConnector4">
                  <a:avLst>
                    <a:gd fmla="val 19107" name="adj1"/>
                    <a:gd fmla="val 634946" name="adj2"/>
                  </a:avLst>
                </a:prstGeom>
                <a:noFill/>
                <a:ln cap="flat" cmpd="sng" w="19050">
                  <a:solidFill>
                    <a:srgbClr val="0070C0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</p:grpSp>
          <p:sp>
            <p:nvSpPr>
              <p:cNvPr id="830" name="Google Shape;830;p66"/>
              <p:cNvSpPr/>
              <p:nvPr/>
            </p:nvSpPr>
            <p:spPr>
              <a:xfrm>
                <a:off x="5580099" y="3119497"/>
                <a:ext cx="1012068" cy="479231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8100" lIns="76200" spcFirstLastPara="1" rIns="762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Camera</a:t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4" name="Google Shape;834;p66"/>
            <p:cNvSpPr txBox="1"/>
            <p:nvPr/>
          </p:nvSpPr>
          <p:spPr>
            <a:xfrm>
              <a:off x="6269456" y="3844434"/>
              <a:ext cx="3218700" cy="2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de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Simple declarative specification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66"/>
          <p:cNvGrpSpPr/>
          <p:nvPr/>
        </p:nvGrpSpPr>
        <p:grpSpPr>
          <a:xfrm>
            <a:off x="4531387" y="1116104"/>
            <a:ext cx="4442302" cy="1766804"/>
            <a:chOff x="259200" y="2016690"/>
            <a:chExt cx="5329220" cy="2119615"/>
          </a:xfrm>
        </p:grpSpPr>
        <p:pic>
          <p:nvPicPr>
            <p:cNvPr id="836" name="Google Shape;836;p66"/>
            <p:cNvPicPr preferRelativeResize="0"/>
            <p:nvPr/>
          </p:nvPicPr>
          <p:blipFill rotWithShape="1">
            <a:blip r:embed="rId3">
              <a:alphaModFix/>
            </a:blip>
            <a:srcRect b="4992" l="0" r="0" t="2140"/>
            <a:stretch/>
          </p:blipFill>
          <p:spPr>
            <a:xfrm>
              <a:off x="641134" y="2196558"/>
              <a:ext cx="4213529" cy="1467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66"/>
            <p:cNvSpPr txBox="1"/>
            <p:nvPr/>
          </p:nvSpPr>
          <p:spPr>
            <a:xfrm>
              <a:off x="641134" y="3781907"/>
              <a:ext cx="4565352" cy="29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de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Automatic scheduler configuration at runtime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6"/>
            <p:cNvSpPr/>
            <p:nvPr/>
          </p:nvSpPr>
          <p:spPr>
            <a:xfrm>
              <a:off x="259200" y="2016690"/>
              <a:ext cx="5329220" cy="2119615"/>
            </a:xfrm>
            <a:prstGeom prst="rect">
              <a:avLst/>
            </a:prstGeom>
            <a:noFill/>
            <a:ln cap="flat" cmpd="sng" w="9525">
              <a:solidFill>
                <a:srgbClr val="3F13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66"/>
          <p:cNvSpPr txBox="1"/>
          <p:nvPr/>
        </p:nvSpPr>
        <p:spPr>
          <a:xfrm>
            <a:off x="4849757" y="3650756"/>
            <a:ext cx="34452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921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Activations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2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Stochasti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Analysis</a:t>
            </a:r>
            <a:endParaRPr sz="1200"/>
          </a:p>
          <a:p>
            <a:pPr indent="-285750" lvl="0" marL="2921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DDS Analysis</a:t>
            </a:r>
            <a:endParaRPr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66"/>
          <p:cNvSpPr txBox="1"/>
          <p:nvPr/>
        </p:nvSpPr>
        <p:spPr>
          <a:xfrm>
            <a:off x="688282" y="3204256"/>
            <a:ext cx="6142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paper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extensive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iscussion of </a:t>
            </a:r>
            <a:r>
              <a:rPr b="1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problems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7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846" name="Google Shape;846;p67"/>
          <p:cNvSpPr/>
          <p:nvPr/>
        </p:nvSpPr>
        <p:spPr>
          <a:xfrm>
            <a:off x="994242" y="1062717"/>
            <a:ext cx="2605133" cy="2043897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Rapid Development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732" y="1648912"/>
            <a:ext cx="1700100" cy="824657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67"/>
          <p:cNvSpPr txBox="1"/>
          <p:nvPr/>
        </p:nvSpPr>
        <p:spPr>
          <a:xfrm>
            <a:off x="1168049" y="2432150"/>
            <a:ext cx="2384224" cy="4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open-source robotics framework &amp; ecosystem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7"/>
          <p:cNvSpPr txBox="1"/>
          <p:nvPr/>
        </p:nvSpPr>
        <p:spPr>
          <a:xfrm>
            <a:off x="5260331" y="2182968"/>
            <a:ext cx="3736998" cy="76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9700" lvl="0" marL="2413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7"/>
          <p:cNvSpPr/>
          <p:nvPr/>
        </p:nvSpPr>
        <p:spPr>
          <a:xfrm>
            <a:off x="5471013" y="1062717"/>
            <a:ext cx="2837191" cy="2043897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Correctness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7"/>
          <p:cNvSpPr txBox="1"/>
          <p:nvPr/>
        </p:nvSpPr>
        <p:spPr>
          <a:xfrm>
            <a:off x="4970008" y="2542766"/>
            <a:ext cx="3736998" cy="44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7"/>
          <p:cNvSpPr txBox="1"/>
          <p:nvPr/>
        </p:nvSpPr>
        <p:spPr>
          <a:xfrm>
            <a:off x="5955104" y="1892235"/>
            <a:ext cx="1889604" cy="4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de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Systems Theory</a:t>
            </a:r>
            <a:endParaRPr sz="1200"/>
          </a:p>
        </p:txBody>
      </p:sp>
      <p:sp>
        <p:nvSpPr>
          <p:cNvPr id="853" name="Google Shape;853;p67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1200"/>
              <a:t>Applying real-time theory in robotics is difficult</a:t>
            </a:r>
            <a:endParaRPr sz="1200"/>
          </a:p>
        </p:txBody>
      </p:sp>
      <p:sp>
        <p:nvSpPr>
          <p:cNvPr id="854" name="Google Shape;854;p67"/>
          <p:cNvSpPr/>
          <p:nvPr/>
        </p:nvSpPr>
        <p:spPr>
          <a:xfrm>
            <a:off x="4237232" y="1763288"/>
            <a:ext cx="595923" cy="595905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7"/>
          <p:cNvSpPr txBox="1"/>
          <p:nvPr/>
        </p:nvSpPr>
        <p:spPr>
          <a:xfrm>
            <a:off x="5955104" y="2598594"/>
            <a:ext cx="2019004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Well-established theory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7"/>
          <p:cNvSpPr txBox="1"/>
          <p:nvPr/>
        </p:nvSpPr>
        <p:spPr>
          <a:xfrm>
            <a:off x="740087" y="3463779"/>
            <a:ext cx="2566142" cy="4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Abstracts details 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simpler understanding and reuse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7"/>
          <p:cNvSpPr txBox="1"/>
          <p:nvPr/>
        </p:nvSpPr>
        <p:spPr>
          <a:xfrm>
            <a:off x="5701956" y="3463779"/>
            <a:ext cx="2967991" cy="4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detailed description </a:t>
            </a:r>
            <a:r>
              <a:rPr lang="de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system to derive strong bounds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7"/>
          <p:cNvSpPr/>
          <p:nvPr/>
        </p:nvSpPr>
        <p:spPr>
          <a:xfrm>
            <a:off x="3783926" y="3340482"/>
            <a:ext cx="1419256" cy="716466"/>
          </a:xfrm>
          <a:prstGeom prst="roundRect">
            <a:avLst>
              <a:gd fmla="val 16667" name="adj"/>
            </a:avLst>
          </a:prstGeom>
          <a:solidFill>
            <a:srgbClr val="00B050">
              <a:alpha val="24705"/>
            </a:srgbClr>
          </a:solidFill>
          <a:ln cap="flat" cmpd="sng" w="635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de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ROS-Llama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9" name="Google Shape;859;p67"/>
          <p:cNvCxnSpPr>
            <a:stCxn id="858" idx="3"/>
          </p:cNvCxnSpPr>
          <p:nvPr/>
        </p:nvCxnSpPr>
        <p:spPr>
          <a:xfrm>
            <a:off x="5203182" y="3698715"/>
            <a:ext cx="498000" cy="2400"/>
          </a:xfrm>
          <a:prstGeom prst="straightConnector1">
            <a:avLst/>
          </a:prstGeom>
          <a:noFill/>
          <a:ln cap="flat" cmpd="sng" w="635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67"/>
          <p:cNvCxnSpPr>
            <a:stCxn id="858" idx="1"/>
          </p:cNvCxnSpPr>
          <p:nvPr/>
        </p:nvCxnSpPr>
        <p:spPr>
          <a:xfrm flipH="1">
            <a:off x="3306326" y="3698715"/>
            <a:ext cx="477600" cy="2400"/>
          </a:xfrm>
          <a:prstGeom prst="straightConnector1">
            <a:avLst/>
          </a:prstGeom>
          <a:noFill/>
          <a:ln cap="flat" cmpd="sng" w="635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Outline</a:t>
            </a:r>
            <a:endParaRPr sz="2600"/>
          </a:p>
        </p:txBody>
      </p:sp>
      <p:sp>
        <p:nvSpPr>
          <p:cNvPr id="260" name="Google Shape;260;p36"/>
          <p:cNvSpPr txBox="1"/>
          <p:nvPr/>
        </p:nvSpPr>
        <p:spPr>
          <a:xfrm>
            <a:off x="792479" y="1196227"/>
            <a:ext cx="7558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381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200"/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real-time theory difficult to apply to ROS?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ROS Live Latency Manager (ROS-Llama)</a:t>
            </a:r>
            <a:endParaRPr sz="1200"/>
          </a:p>
          <a:p>
            <a:pPr indent="-381000" lvl="0" marL="3810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ROS Pub-/Sub Mechanism</a:t>
            </a:r>
            <a:endParaRPr sz="2600"/>
          </a:p>
        </p:txBody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267" name="Google Shape;267;p37"/>
          <p:cNvSpPr/>
          <p:nvPr/>
        </p:nvSpPr>
        <p:spPr>
          <a:xfrm>
            <a:off x="3322301" y="2183462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37"/>
          <p:cNvCxnSpPr>
            <a:stCxn id="267" idx="3"/>
            <a:endCxn id="269" idx="2"/>
          </p:cNvCxnSpPr>
          <p:nvPr/>
        </p:nvCxnSpPr>
        <p:spPr>
          <a:xfrm>
            <a:off x="4184941" y="2457452"/>
            <a:ext cx="1110900" cy="492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37"/>
          <p:cNvSpPr txBox="1"/>
          <p:nvPr/>
        </p:nvSpPr>
        <p:spPr>
          <a:xfrm>
            <a:off x="5088322" y="5566213"/>
            <a:ext cx="3742084" cy="737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Casini, T. Blaß, I. Lütkebohle, and B. B. Brandenburg, “Response-Time Analysis of ROS 2 Processing Chains Under Reservation-Based Scheduling,”  ECRTS 2019.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1570245" y="2413366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37"/>
          <p:cNvCxnSpPr>
            <a:stCxn id="271" idx="2"/>
            <a:endCxn id="273" idx="0"/>
          </p:cNvCxnSpPr>
          <p:nvPr/>
        </p:nvCxnSpPr>
        <p:spPr>
          <a:xfrm flipH="1">
            <a:off x="978045" y="2528578"/>
            <a:ext cx="592200" cy="66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37"/>
          <p:cNvSpPr txBox="1"/>
          <p:nvPr/>
        </p:nvSpPr>
        <p:spPr>
          <a:xfrm>
            <a:off x="561256" y="3189293"/>
            <a:ext cx="833803" cy="22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Callbacks</a:t>
            </a:r>
            <a:endParaRPr sz="1200"/>
          </a:p>
        </p:txBody>
      </p:sp>
      <p:sp>
        <p:nvSpPr>
          <p:cNvPr id="269" name="Google Shape;269;p37"/>
          <p:cNvSpPr/>
          <p:nvPr/>
        </p:nvSpPr>
        <p:spPr>
          <a:xfrm>
            <a:off x="5295804" y="2391334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37"/>
          <p:cNvCxnSpPr>
            <a:stCxn id="271" idx="6"/>
            <a:endCxn id="267" idx="1"/>
          </p:cNvCxnSpPr>
          <p:nvPr/>
        </p:nvCxnSpPr>
        <p:spPr>
          <a:xfrm flipH="1" rot="10800000">
            <a:off x="1859762" y="2457478"/>
            <a:ext cx="1462500" cy="711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75" name="Google Shape;275;p37"/>
          <p:cNvGrpSpPr/>
          <p:nvPr/>
        </p:nvGrpSpPr>
        <p:grpSpPr>
          <a:xfrm>
            <a:off x="2198564" y="2528607"/>
            <a:ext cx="1072825" cy="739360"/>
            <a:chOff x="2637513" y="3033542"/>
            <a:chExt cx="1287017" cy="887002"/>
          </a:xfrm>
        </p:grpSpPr>
        <p:sp>
          <p:nvSpPr>
            <p:cNvPr id="276" name="Google Shape;276;p37"/>
            <p:cNvSpPr txBox="1"/>
            <p:nvPr/>
          </p:nvSpPr>
          <p:spPr>
            <a:xfrm>
              <a:off x="2637513" y="3585842"/>
              <a:ext cx="1287017" cy="334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de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Publishes message</a:t>
              </a:r>
              <a:endParaRPr sz="1200"/>
            </a:p>
          </p:txBody>
        </p:sp>
        <p:cxnSp>
          <p:nvCxnSpPr>
            <p:cNvPr id="277" name="Google Shape;277;p37"/>
            <p:cNvCxnSpPr>
              <a:endCxn id="276" idx="0"/>
            </p:cNvCxnSpPr>
            <p:nvPr/>
          </p:nvCxnSpPr>
          <p:spPr>
            <a:xfrm>
              <a:off x="3131022" y="3033542"/>
              <a:ext cx="150000" cy="552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78" name="Google Shape;278;p37"/>
          <p:cNvGrpSpPr/>
          <p:nvPr/>
        </p:nvGrpSpPr>
        <p:grpSpPr>
          <a:xfrm>
            <a:off x="4311023" y="2481705"/>
            <a:ext cx="1389785" cy="1307703"/>
            <a:chOff x="5171731" y="2977274"/>
            <a:chExt cx="1667259" cy="1568837"/>
          </a:xfrm>
        </p:grpSpPr>
        <p:cxnSp>
          <p:nvCxnSpPr>
            <p:cNvPr id="279" name="Google Shape;279;p37"/>
            <p:cNvCxnSpPr>
              <a:endCxn id="280" idx="0"/>
            </p:cNvCxnSpPr>
            <p:nvPr/>
          </p:nvCxnSpPr>
          <p:spPr>
            <a:xfrm>
              <a:off x="5655560" y="2977274"/>
              <a:ext cx="349800" cy="899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80" name="Google Shape;280;p37"/>
            <p:cNvSpPr txBox="1"/>
            <p:nvPr/>
          </p:nvSpPr>
          <p:spPr>
            <a:xfrm>
              <a:off x="5171731" y="3876374"/>
              <a:ext cx="1667259" cy="669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de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Triggers on message arrival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37"/>
          <p:cNvSpPr/>
          <p:nvPr/>
        </p:nvSpPr>
        <p:spPr>
          <a:xfrm>
            <a:off x="1105391" y="1757386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7"/>
          <p:cNvCxnSpPr>
            <a:stCxn id="281" idx="3"/>
            <a:endCxn id="273" idx="0"/>
          </p:cNvCxnSpPr>
          <p:nvPr/>
        </p:nvCxnSpPr>
        <p:spPr>
          <a:xfrm flipH="1">
            <a:off x="978289" y="1954066"/>
            <a:ext cx="169500" cy="123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83" name="Google Shape;283;p37"/>
          <p:cNvGrpSpPr/>
          <p:nvPr/>
        </p:nvGrpSpPr>
        <p:grpSpPr>
          <a:xfrm>
            <a:off x="5542965" y="1453871"/>
            <a:ext cx="2026898" cy="971163"/>
            <a:chOff x="6649633" y="1744193"/>
            <a:chExt cx="2431574" cy="1165093"/>
          </a:xfrm>
        </p:grpSpPr>
        <p:sp>
          <p:nvSpPr>
            <p:cNvPr id="284" name="Google Shape;284;p37"/>
            <p:cNvSpPr txBox="1"/>
            <p:nvPr/>
          </p:nvSpPr>
          <p:spPr>
            <a:xfrm>
              <a:off x="7080659" y="1744193"/>
              <a:ext cx="2000548" cy="273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de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Subscriber callback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37"/>
            <p:cNvCxnSpPr>
              <a:stCxn id="284" idx="2"/>
              <a:endCxn id="269" idx="7"/>
            </p:cNvCxnSpPr>
            <p:nvPr/>
          </p:nvCxnSpPr>
          <p:spPr>
            <a:xfrm flipH="1">
              <a:off x="6649633" y="2017986"/>
              <a:ext cx="1431300" cy="89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Callbacks Form a Graph</a:t>
            </a:r>
            <a:endParaRPr sz="2600"/>
          </a:p>
        </p:txBody>
      </p:sp>
      <p:sp>
        <p:nvSpPr>
          <p:cNvPr id="291" name="Google Shape;291;p3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292" name="Google Shape;292;p38"/>
          <p:cNvSpPr/>
          <p:nvPr/>
        </p:nvSpPr>
        <p:spPr>
          <a:xfrm>
            <a:off x="4727926" y="203485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3538854" y="359260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4155043" y="204716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2367482" y="2689857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902718" y="2689855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297" name="Google Shape;297;p38"/>
          <p:cNvCxnSpPr>
            <a:endCxn id="295" idx="0"/>
          </p:cNvCxnSpPr>
          <p:nvPr/>
        </p:nvCxnSpPr>
        <p:spPr>
          <a:xfrm>
            <a:off x="1989102" y="2259357"/>
            <a:ext cx="809700" cy="430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8" name="Google Shape;298;p38"/>
          <p:cNvCxnSpPr>
            <a:endCxn id="293" idx="1"/>
          </p:cNvCxnSpPr>
          <p:nvPr/>
        </p:nvCxnSpPr>
        <p:spPr>
          <a:xfrm>
            <a:off x="3230253" y="2979554"/>
            <a:ext cx="351000" cy="646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9" name="Google Shape;299;p38"/>
          <p:cNvCxnSpPr>
            <a:endCxn id="294" idx="2"/>
          </p:cNvCxnSpPr>
          <p:nvPr/>
        </p:nvCxnSpPr>
        <p:spPr>
          <a:xfrm flipH="1" rot="10800000">
            <a:off x="3230143" y="2162381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0" name="Google Shape;300;p38"/>
          <p:cNvCxnSpPr>
            <a:stCxn id="293" idx="7"/>
            <a:endCxn id="296" idx="2"/>
          </p:cNvCxnSpPr>
          <p:nvPr/>
        </p:nvCxnSpPr>
        <p:spPr>
          <a:xfrm flipH="1" rot="10800000">
            <a:off x="3785972" y="3144554"/>
            <a:ext cx="609600" cy="481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38"/>
          <p:cNvCxnSpPr>
            <a:stCxn id="296" idx="0"/>
            <a:endCxn id="292" idx="3"/>
          </p:cNvCxnSpPr>
          <p:nvPr/>
        </p:nvCxnSpPr>
        <p:spPr>
          <a:xfrm flipH="1" rot="10800000">
            <a:off x="4395592" y="2231455"/>
            <a:ext cx="374700" cy="458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2" name="Google Shape;302;p38"/>
          <p:cNvSpPr/>
          <p:nvPr/>
        </p:nvSpPr>
        <p:spPr>
          <a:xfrm>
            <a:off x="6097238" y="1569280"/>
            <a:ext cx="2168621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38"/>
          <p:cNvCxnSpPr>
            <a:stCxn id="292" idx="7"/>
            <a:endCxn id="302" idx="1"/>
          </p:cNvCxnSpPr>
          <p:nvPr/>
        </p:nvCxnSpPr>
        <p:spPr>
          <a:xfrm flipH="1" rot="10800000">
            <a:off x="4975044" y="1796502"/>
            <a:ext cx="1122300" cy="27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4" name="Google Shape;3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802" y="3836714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/>
          <p:nvPr/>
        </p:nvSpPr>
        <p:spPr>
          <a:xfrm>
            <a:off x="5088322" y="5566213"/>
            <a:ext cx="3742084" cy="737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Casini, T. Blaß, I. Lütkebohle, and B. B. Brandenburg, “Response-Time Analysis of ROS 2 Processing Chains Under Reservation-Based Scheduling,”  ECRTS 2019.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96480" y="1905922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1760734" y="206766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" y="998195"/>
            <a:ext cx="1382939" cy="13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/>
          <p:nvPr/>
        </p:nvSpPr>
        <p:spPr>
          <a:xfrm>
            <a:off x="317811" y="2303508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8"/>
          <p:cNvCxnSpPr>
            <a:stCxn id="307" idx="2"/>
          </p:cNvCxnSpPr>
          <p:nvPr/>
        </p:nvCxnSpPr>
        <p:spPr>
          <a:xfrm rot="10800000">
            <a:off x="1229134" y="2034674"/>
            <a:ext cx="531600" cy="14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311" name="Google Shape;31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0112" y="2179913"/>
            <a:ext cx="1496607" cy="116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ROS Packages</a:t>
            </a:r>
            <a:endParaRPr sz="2600"/>
          </a:p>
        </p:txBody>
      </p:sp>
      <p:sp>
        <p:nvSpPr>
          <p:cNvPr id="317" name="Google Shape;317;p39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318" name="Google Shape;318;p39"/>
          <p:cNvSpPr/>
          <p:nvPr/>
        </p:nvSpPr>
        <p:spPr>
          <a:xfrm>
            <a:off x="4727926" y="203485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3538854" y="359260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4155043" y="204716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2367482" y="2689857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3902718" y="2689855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323" name="Google Shape;323;p39"/>
          <p:cNvCxnSpPr>
            <a:stCxn id="324" idx="5"/>
            <a:endCxn id="321" idx="0"/>
          </p:cNvCxnSpPr>
          <p:nvPr/>
        </p:nvCxnSpPr>
        <p:spPr>
          <a:xfrm>
            <a:off x="2007852" y="2264342"/>
            <a:ext cx="791100" cy="425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5" name="Google Shape;325;p39"/>
          <p:cNvCxnSpPr>
            <a:endCxn id="319" idx="1"/>
          </p:cNvCxnSpPr>
          <p:nvPr/>
        </p:nvCxnSpPr>
        <p:spPr>
          <a:xfrm>
            <a:off x="3230253" y="2979554"/>
            <a:ext cx="351000" cy="646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6" name="Google Shape;326;p39"/>
          <p:cNvCxnSpPr>
            <a:endCxn id="320" idx="2"/>
          </p:cNvCxnSpPr>
          <p:nvPr/>
        </p:nvCxnSpPr>
        <p:spPr>
          <a:xfrm flipH="1" rot="10800000">
            <a:off x="3230143" y="2162381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7" name="Google Shape;327;p39"/>
          <p:cNvCxnSpPr>
            <a:stCxn id="319" idx="7"/>
            <a:endCxn id="322" idx="2"/>
          </p:cNvCxnSpPr>
          <p:nvPr/>
        </p:nvCxnSpPr>
        <p:spPr>
          <a:xfrm flipH="1" rot="10800000">
            <a:off x="3785972" y="3144554"/>
            <a:ext cx="609600" cy="481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8" name="Google Shape;328;p39"/>
          <p:cNvCxnSpPr>
            <a:stCxn id="322" idx="0"/>
            <a:endCxn id="318" idx="3"/>
          </p:cNvCxnSpPr>
          <p:nvPr/>
        </p:nvCxnSpPr>
        <p:spPr>
          <a:xfrm flipH="1" rot="10800000">
            <a:off x="4395592" y="2231455"/>
            <a:ext cx="374700" cy="458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9" name="Google Shape;329;p39"/>
          <p:cNvCxnSpPr>
            <a:stCxn id="318" idx="7"/>
          </p:cNvCxnSpPr>
          <p:nvPr/>
        </p:nvCxnSpPr>
        <p:spPr>
          <a:xfrm flipH="1" rot="10800000">
            <a:off x="4975044" y="1796502"/>
            <a:ext cx="1122000" cy="27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30" name="Google Shape;33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802" y="3836714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/>
          <p:nvPr/>
        </p:nvSpPr>
        <p:spPr>
          <a:xfrm flipH="1">
            <a:off x="2154330" y="1188308"/>
            <a:ext cx="3723765" cy="3393346"/>
          </a:xfrm>
          <a:prstGeom prst="corner">
            <a:avLst>
              <a:gd fmla="val 37546" name="adj1"/>
              <a:gd fmla="val 63451" name="adj2"/>
            </a:avLst>
          </a:prstGeom>
          <a:noFill/>
          <a:ln cap="flat" cmpd="sng" w="444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1760734" y="206766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6097238" y="1569280"/>
            <a:ext cx="2168621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" y="998195"/>
            <a:ext cx="1382939" cy="13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9"/>
          <p:cNvSpPr/>
          <p:nvPr/>
        </p:nvSpPr>
        <p:spPr>
          <a:xfrm>
            <a:off x="317811" y="2303508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0112" y="2179913"/>
            <a:ext cx="1496607" cy="116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39"/>
          <p:cNvCxnSpPr>
            <a:stCxn id="324" idx="2"/>
          </p:cNvCxnSpPr>
          <p:nvPr/>
        </p:nvCxnSpPr>
        <p:spPr>
          <a:xfrm rot="10800000">
            <a:off x="1229434" y="2034974"/>
            <a:ext cx="531300" cy="14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ROS Packages</a:t>
            </a:r>
            <a:endParaRPr sz="2600"/>
          </a:p>
        </p:txBody>
      </p:sp>
      <p:sp>
        <p:nvSpPr>
          <p:cNvPr id="342" name="Google Shape;342;p40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343" name="Google Shape;343;p40"/>
          <p:cNvSpPr/>
          <p:nvPr/>
        </p:nvSpPr>
        <p:spPr>
          <a:xfrm>
            <a:off x="4025825" y="1265643"/>
            <a:ext cx="1768585" cy="111549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44" name="Google Shape;344;p40"/>
          <p:cNvSpPr/>
          <p:nvPr/>
        </p:nvSpPr>
        <p:spPr>
          <a:xfrm>
            <a:off x="2883982" y="3434305"/>
            <a:ext cx="1888775" cy="105296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45" name="Google Shape;345;p40"/>
          <p:cNvSpPr/>
          <p:nvPr/>
        </p:nvSpPr>
        <p:spPr>
          <a:xfrm>
            <a:off x="4727926" y="203485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3538854" y="359260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4155043" y="204716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2367482" y="2689857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3902718" y="2689855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350" name="Google Shape;350;p40"/>
          <p:cNvCxnSpPr>
            <a:stCxn id="351" idx="5"/>
            <a:endCxn id="348" idx="0"/>
          </p:cNvCxnSpPr>
          <p:nvPr/>
        </p:nvCxnSpPr>
        <p:spPr>
          <a:xfrm>
            <a:off x="2007852" y="2264342"/>
            <a:ext cx="791100" cy="425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2" name="Google Shape;352;p40"/>
          <p:cNvCxnSpPr>
            <a:stCxn id="348" idx="3"/>
          </p:cNvCxnSpPr>
          <p:nvPr/>
        </p:nvCxnSpPr>
        <p:spPr>
          <a:xfrm>
            <a:off x="3230122" y="2963847"/>
            <a:ext cx="453300" cy="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3" name="Google Shape;353;p40"/>
          <p:cNvCxnSpPr>
            <a:stCxn id="346" idx="7"/>
            <a:endCxn id="349" idx="2"/>
          </p:cNvCxnSpPr>
          <p:nvPr/>
        </p:nvCxnSpPr>
        <p:spPr>
          <a:xfrm flipH="1" rot="10800000">
            <a:off x="3785972" y="3144554"/>
            <a:ext cx="609600" cy="481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4" name="Google Shape;354;p40"/>
          <p:cNvCxnSpPr>
            <a:stCxn id="349" idx="0"/>
            <a:endCxn id="345" idx="3"/>
          </p:cNvCxnSpPr>
          <p:nvPr/>
        </p:nvCxnSpPr>
        <p:spPr>
          <a:xfrm flipH="1" rot="10800000">
            <a:off x="4395592" y="2231455"/>
            <a:ext cx="374700" cy="458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5" name="Google Shape;355;p40"/>
          <p:cNvCxnSpPr>
            <a:stCxn id="345" idx="7"/>
          </p:cNvCxnSpPr>
          <p:nvPr/>
        </p:nvCxnSpPr>
        <p:spPr>
          <a:xfrm flipH="1" rot="10800000">
            <a:off x="4975044" y="1796502"/>
            <a:ext cx="1122000" cy="27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56" name="Google Shape;35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802" y="3836714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/>
          <p:nvPr/>
        </p:nvSpPr>
        <p:spPr>
          <a:xfrm>
            <a:off x="1760734" y="206766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6097238" y="1569280"/>
            <a:ext cx="2168621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/engine_command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" y="998195"/>
            <a:ext cx="1382939" cy="13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0"/>
          <p:cNvSpPr/>
          <p:nvPr/>
        </p:nvSpPr>
        <p:spPr>
          <a:xfrm>
            <a:off x="317811" y="2303508"/>
            <a:ext cx="862640" cy="547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Scanner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0112" y="2179913"/>
            <a:ext cx="1496607" cy="116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40"/>
          <p:cNvCxnSpPr>
            <a:stCxn id="351" idx="2"/>
          </p:cNvCxnSpPr>
          <p:nvPr/>
        </p:nvCxnSpPr>
        <p:spPr>
          <a:xfrm rot="10800000">
            <a:off x="1229434" y="2034974"/>
            <a:ext cx="531300" cy="14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62" name="Google Shape;362;p40"/>
          <p:cNvSpPr/>
          <p:nvPr/>
        </p:nvSpPr>
        <p:spPr>
          <a:xfrm flipH="1">
            <a:off x="2154330" y="1188308"/>
            <a:ext cx="3723765" cy="3393346"/>
          </a:xfrm>
          <a:prstGeom prst="corner">
            <a:avLst>
              <a:gd fmla="val 37546" name="adj1"/>
              <a:gd fmla="val 63451" name="adj2"/>
            </a:avLst>
          </a:prstGeom>
          <a:solidFill>
            <a:schemeClr val="lt2"/>
          </a:solidFill>
          <a:ln cap="flat" cmpd="sng" w="444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3828371" y="1757447"/>
            <a:ext cx="1966039" cy="245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 Package</a:t>
            </a:r>
            <a:endParaRPr sz="1200"/>
          </a:p>
        </p:txBody>
      </p:sp>
      <p:sp>
        <p:nvSpPr>
          <p:cNvPr id="364" name="Google Shape;364;p40"/>
          <p:cNvSpPr/>
          <p:nvPr/>
        </p:nvSpPr>
        <p:spPr>
          <a:xfrm>
            <a:off x="5982174" y="3707821"/>
            <a:ext cx="3049211" cy="714329"/>
          </a:xfrm>
          <a:prstGeom prst="roundRect">
            <a:avLst>
              <a:gd fmla="val 16667" name="adj"/>
            </a:avLst>
          </a:prstGeom>
          <a:solidFill>
            <a:srgbClr val="967CB1">
              <a:alpha val="23670"/>
            </a:srgbClr>
          </a:solidFill>
          <a:ln cap="flat" cmpd="sng" w="508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6200" spcFirstLastPara="1" rIns="76200" wrap="square" tIns="39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 does not need to know how the package works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" sz="2600"/>
              <a:t>Background: Callback Execution</a:t>
            </a:r>
            <a:endParaRPr sz="2600"/>
          </a:p>
        </p:txBody>
      </p:sp>
      <p:sp>
        <p:nvSpPr>
          <p:cNvPr id="370" name="Google Shape;370;p41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/>
              <a:t>‹#›</a:t>
            </a:fld>
            <a:endParaRPr sz="1200"/>
          </a:p>
        </p:txBody>
      </p:sp>
      <p:sp>
        <p:nvSpPr>
          <p:cNvPr id="371" name="Google Shape;371;p41"/>
          <p:cNvSpPr/>
          <p:nvPr/>
        </p:nvSpPr>
        <p:spPr>
          <a:xfrm>
            <a:off x="4025825" y="1265643"/>
            <a:ext cx="1768585" cy="1115491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72" name="Google Shape;372;p41"/>
          <p:cNvSpPr/>
          <p:nvPr/>
        </p:nvSpPr>
        <p:spPr>
          <a:xfrm>
            <a:off x="1475299" y="1265643"/>
            <a:ext cx="1613019" cy="1115492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73" name="Google Shape;373;p41"/>
          <p:cNvSpPr/>
          <p:nvPr/>
        </p:nvSpPr>
        <p:spPr>
          <a:xfrm>
            <a:off x="2883982" y="3434305"/>
            <a:ext cx="1888775" cy="1052963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74" name="Google Shape;374;p41"/>
          <p:cNvSpPr/>
          <p:nvPr/>
        </p:nvSpPr>
        <p:spPr>
          <a:xfrm>
            <a:off x="4727926" y="203485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1"/>
          <p:cNvSpPr/>
          <p:nvPr/>
        </p:nvSpPr>
        <p:spPr>
          <a:xfrm>
            <a:off x="3538854" y="3592609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1"/>
          <p:cNvSpPr/>
          <p:nvPr/>
        </p:nvSpPr>
        <p:spPr>
          <a:xfrm>
            <a:off x="4155043" y="2047168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2367482" y="2689857"/>
            <a:ext cx="862640" cy="54798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/scan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1"/>
          <p:cNvSpPr/>
          <p:nvPr/>
        </p:nvSpPr>
        <p:spPr>
          <a:xfrm>
            <a:off x="3902718" y="2689855"/>
            <a:ext cx="985747" cy="45473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</a:t>
            </a:r>
            <a:r>
              <a:rPr b="0" i="1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/position</a:t>
            </a:r>
            <a:endParaRPr sz="1200"/>
          </a:p>
        </p:txBody>
      </p:sp>
      <p:cxnSp>
        <p:nvCxnSpPr>
          <p:cNvPr id="379" name="Google Shape;379;p41"/>
          <p:cNvCxnSpPr>
            <a:stCxn id="380" idx="5"/>
            <a:endCxn id="377" idx="0"/>
          </p:cNvCxnSpPr>
          <p:nvPr/>
        </p:nvCxnSpPr>
        <p:spPr>
          <a:xfrm>
            <a:off x="2007852" y="2264342"/>
            <a:ext cx="791100" cy="425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1" name="Google Shape;381;p41"/>
          <p:cNvCxnSpPr>
            <a:endCxn id="375" idx="1"/>
          </p:cNvCxnSpPr>
          <p:nvPr/>
        </p:nvCxnSpPr>
        <p:spPr>
          <a:xfrm>
            <a:off x="3230253" y="2979554"/>
            <a:ext cx="351000" cy="646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2" name="Google Shape;382;p41"/>
          <p:cNvCxnSpPr>
            <a:endCxn id="376" idx="2"/>
          </p:cNvCxnSpPr>
          <p:nvPr/>
        </p:nvCxnSpPr>
        <p:spPr>
          <a:xfrm flipH="1" rot="10800000">
            <a:off x="3230143" y="2162381"/>
            <a:ext cx="924900" cy="6735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3" name="Google Shape;383;p41"/>
          <p:cNvCxnSpPr>
            <a:stCxn id="375" idx="7"/>
            <a:endCxn id="378" idx="2"/>
          </p:cNvCxnSpPr>
          <p:nvPr/>
        </p:nvCxnSpPr>
        <p:spPr>
          <a:xfrm flipH="1" rot="10800000">
            <a:off x="3785972" y="3144554"/>
            <a:ext cx="609600" cy="4818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4" name="Google Shape;384;p41"/>
          <p:cNvCxnSpPr>
            <a:stCxn id="378" idx="0"/>
            <a:endCxn id="374" idx="3"/>
          </p:cNvCxnSpPr>
          <p:nvPr/>
        </p:nvCxnSpPr>
        <p:spPr>
          <a:xfrm flipH="1" rot="10800000">
            <a:off x="4395592" y="2231455"/>
            <a:ext cx="374700" cy="458400"/>
          </a:xfrm>
          <a:prstGeom prst="straightConnector1">
            <a:avLst/>
          </a:prstGeom>
          <a:noFill/>
          <a:ln cap="flat" cmpd="sng" w="9525">
            <a:solidFill>
              <a:srgbClr val="A8016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85" name="Google Shape;38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802" y="3836714"/>
            <a:ext cx="329034" cy="3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/>
          <p:nvPr/>
        </p:nvSpPr>
        <p:spPr>
          <a:xfrm>
            <a:off x="1760734" y="2067662"/>
            <a:ext cx="289517" cy="230425"/>
          </a:xfrm>
          <a:prstGeom prst="ellipse">
            <a:avLst/>
          </a:prstGeom>
          <a:noFill/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/>
          <p:nvPr/>
        </p:nvSpPr>
        <p:spPr>
          <a:xfrm flipH="1">
            <a:off x="2154330" y="1188308"/>
            <a:ext cx="3723765" cy="3393346"/>
          </a:xfrm>
          <a:prstGeom prst="corner">
            <a:avLst>
              <a:gd fmla="val 37546" name="adj1"/>
              <a:gd fmla="val 63451" name="adj2"/>
            </a:avLst>
          </a:prstGeom>
          <a:noFill/>
          <a:ln cap="flat" cmpd="sng" w="44450">
            <a:solidFill>
              <a:schemeClr val="dk2">
                <a:alpha val="2784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6929795" y="1447332"/>
            <a:ext cx="1390174" cy="70908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Thread</a:t>
            </a:r>
            <a:endParaRPr sz="1200"/>
          </a:p>
        </p:txBody>
      </p:sp>
      <p:sp>
        <p:nvSpPr>
          <p:cNvPr id="388" name="Google Shape;388;p41"/>
          <p:cNvSpPr/>
          <p:nvPr/>
        </p:nvSpPr>
        <p:spPr>
          <a:xfrm>
            <a:off x="6924221" y="2252592"/>
            <a:ext cx="1401322" cy="70908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Thread</a:t>
            </a:r>
            <a:endParaRPr sz="1200"/>
          </a:p>
        </p:txBody>
      </p:sp>
      <p:cxnSp>
        <p:nvCxnSpPr>
          <p:cNvPr id="389" name="Google Shape;389;p41"/>
          <p:cNvCxnSpPr>
            <a:endCxn id="388" idx="1"/>
          </p:cNvCxnSpPr>
          <p:nvPr/>
        </p:nvCxnSpPr>
        <p:spPr>
          <a:xfrm>
            <a:off x="5804021" y="1979836"/>
            <a:ext cx="1120200" cy="62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90" name="Google Shape;390;p41"/>
          <p:cNvCxnSpPr/>
          <p:nvPr/>
        </p:nvCxnSpPr>
        <p:spPr>
          <a:xfrm>
            <a:off x="3088273" y="1585779"/>
            <a:ext cx="3835948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91" name="Google Shape;391;p41"/>
          <p:cNvCxnSpPr>
            <a:endCxn id="388" idx="1"/>
          </p:cNvCxnSpPr>
          <p:nvPr/>
        </p:nvCxnSpPr>
        <p:spPr>
          <a:xfrm flipH="1" rot="10800000">
            <a:off x="4770221" y="2607136"/>
            <a:ext cx="2154000" cy="151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92" name="Google Shape;392;p41"/>
          <p:cNvSpPr/>
          <p:nvPr/>
        </p:nvSpPr>
        <p:spPr>
          <a:xfrm>
            <a:off x="5982174" y="3707821"/>
            <a:ext cx="3049211" cy="714329"/>
          </a:xfrm>
          <a:prstGeom prst="roundRect">
            <a:avLst>
              <a:gd fmla="val 16667" name="adj"/>
            </a:avLst>
          </a:prstGeom>
          <a:solidFill>
            <a:srgbClr val="967CB1">
              <a:alpha val="23670"/>
            </a:srgbClr>
          </a:solidFill>
          <a:ln cap="flat" cmpd="sng" w="508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200" lIns="76200" spcFirstLastPara="1" rIns="76200" wrap="square" tIns="39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" sz="1700"/>
              <a:t>Developer</a:t>
            </a:r>
            <a:r>
              <a:rPr b="0" i="0" lang="de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does not need to know how callbacks are run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